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Lst>
  <p:sldSz cx="9144000" cy="5143500" type="screen16x9"/>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63"/>
  </p:normalViewPr>
  <p:slideViewPr>
    <p:cSldViewPr snapToGrid="0">
      <p:cViewPr varScale="1">
        <p:scale>
          <a:sx n="132" d="100"/>
          <a:sy n="132" d="100"/>
        </p:scale>
        <p:origin x="8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jpe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F23DBDEB-1926-4704-98A1-10D0121184DD}"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5"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6"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1"/>
          </p:nvPr>
        </p:nvSpPr>
        <p:spPr/>
        <p:txBody>
          <a:bodyPr/>
          <a:lstStyle/>
          <a:p>
            <a:fld id="{54A69436-288F-4FF7-905D-20936A5946FF}"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1"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7" name="PlaceHolder 6"/>
          <p:cNvSpPr>
            <a:spLocks noGrp="1"/>
          </p:cNvSpPr>
          <p:nvPr>
            <p:ph type="sldNum" idx="1"/>
          </p:nvPr>
        </p:nvSpPr>
        <p:spPr/>
        <p:txBody>
          <a:bodyPr/>
          <a:lstStyle/>
          <a:p>
            <a:fld id="{91424F60-8B1D-473C-A51E-14995A3B9ECD}" type="slidenum">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3"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4"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5"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6"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7"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38"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8"/>
          <p:cNvSpPr>
            <a:spLocks noGrp="1"/>
          </p:cNvSpPr>
          <p:nvPr>
            <p:ph type="sldNum" idx="1"/>
          </p:nvPr>
        </p:nvSpPr>
        <p:spPr/>
        <p:txBody>
          <a:bodyPr/>
          <a:lstStyle/>
          <a:p>
            <a:fld id="{07B79D79-CF8D-4DA2-922B-19565324E55A}"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2" name="PlaceHolder 3"/>
          <p:cNvSpPr>
            <a:spLocks noGrp="1"/>
          </p:cNvSpPr>
          <p:nvPr>
            <p:ph type="sldNum" idx="1"/>
          </p:nvPr>
        </p:nvSpPr>
        <p:spPr/>
        <p:txBody>
          <a:bodyPr/>
          <a:lstStyle/>
          <a:p>
            <a:fld id="{80960C36-BFE4-4F34-AB9C-B30AF382BE88}"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4" name="PlaceHolder 3"/>
          <p:cNvSpPr>
            <a:spLocks noGrp="1"/>
          </p:cNvSpPr>
          <p:nvPr>
            <p:ph type="sldNum" idx="1"/>
          </p:nvPr>
        </p:nvSpPr>
        <p:spPr/>
        <p:txBody>
          <a:bodyPr/>
          <a:lstStyle/>
          <a:p>
            <a:fld id="{0DD119CE-95C1-4EBA-AC9D-16B78B0EAA53}"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5" name="PlaceHolder 4"/>
          <p:cNvSpPr>
            <a:spLocks noGrp="1"/>
          </p:cNvSpPr>
          <p:nvPr>
            <p:ph type="sldNum" idx="1"/>
          </p:nvPr>
        </p:nvSpPr>
        <p:spPr/>
        <p:txBody>
          <a:bodyPr/>
          <a:lstStyle/>
          <a:p>
            <a:fld id="{F2515775-E1B5-4CA5-88B1-E7A365477AAC}"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3" name="PlaceHolder 2"/>
          <p:cNvSpPr>
            <a:spLocks noGrp="1"/>
          </p:cNvSpPr>
          <p:nvPr>
            <p:ph type="sldNum" idx="1"/>
          </p:nvPr>
        </p:nvSpPr>
        <p:spPr/>
        <p:txBody>
          <a:bodyPr/>
          <a:lstStyle/>
          <a:p>
            <a:fld id="{6A15D575-5291-4487-87B8-1297EDD71C26}"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744480"/>
            <a:ext cx="8520120" cy="95148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sldNum" idx="1"/>
          </p:nvPr>
        </p:nvSpPr>
        <p:spPr/>
        <p:txBody>
          <a:bodyPr/>
          <a:lstStyle/>
          <a:p>
            <a:fld id="{02FA250C-97EA-4E1D-A88E-E12585F72960}"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B8EFC9B7-ACD9-48A3-BD16-816CE5B043B2}"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1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19"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9E691B38-0D36-4E19-A2BC-301AE3ACF9E4}"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744480"/>
            <a:ext cx="8520120" cy="2052360"/>
          </a:xfrm>
          <a:prstGeom prst="rect">
            <a:avLst/>
          </a:prstGeom>
          <a:noFill/>
          <a:ln w="0">
            <a:noFill/>
          </a:ln>
        </p:spPr>
        <p:txBody>
          <a:bodyPr lIns="0" tIns="0" rIns="0" bIns="0" anchor="ctr">
            <a:noAutofit/>
          </a:bodyPr>
          <a:lstStyle/>
          <a:p>
            <a:endParaRPr lang="en-US" sz="1400" b="0" strike="noStrike" spc="-1">
              <a:solidFill>
                <a:srgbClr val="000000"/>
              </a:solidFill>
              <a:latin typeface="Arial"/>
            </a:endParaRPr>
          </a:p>
        </p:txBody>
      </p:sp>
      <p:sp>
        <p:nvSpPr>
          <p:cNvPr id="2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23"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US" sz="1400" b="0" strike="noStrike" spc="-1">
              <a:solidFill>
                <a:srgbClr val="000000"/>
              </a:solidFill>
              <a:latin typeface="Arial"/>
            </a:endParaRPr>
          </a:p>
        </p:txBody>
      </p:sp>
      <p:sp>
        <p:nvSpPr>
          <p:cNvPr id="6" name="PlaceHolder 5"/>
          <p:cNvSpPr>
            <a:spLocks noGrp="1"/>
          </p:cNvSpPr>
          <p:nvPr>
            <p:ph type="sldNum" idx="1"/>
          </p:nvPr>
        </p:nvSpPr>
        <p:spPr/>
        <p:txBody>
          <a:bodyPr/>
          <a:lstStyle/>
          <a:p>
            <a:fld id="{22D23172-C6C5-4413-80A4-E3FD6FAB4DEA}"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0">
            <a:noFill/>
          </a:ln>
        </p:spPr>
        <p:txBody>
          <a:bodyPr tIns="91440" bIns="91440" anchor="b">
            <a:normAutofit/>
          </a:bodyPr>
          <a:lstStyle/>
          <a:p>
            <a:r>
              <a:rPr lang="en-US" sz="5200" b="0" strike="noStrike" spc="-1">
                <a:solidFill>
                  <a:srgbClr val="000000"/>
                </a:solidFill>
                <a:latin typeface="Arial"/>
              </a:rPr>
              <a:t>Click to edit the title text format</a:t>
            </a:r>
          </a:p>
        </p:txBody>
      </p:sp>
      <p:sp>
        <p:nvSpPr>
          <p:cNvPr id="4" name="PlaceHolder 2"/>
          <p:cNvSpPr>
            <a:spLocks noGrp="1"/>
          </p:cNvSpPr>
          <p:nvPr>
            <p:ph type="sldNum" idx="1"/>
          </p:nvPr>
        </p:nvSpPr>
        <p:spPr>
          <a:xfrm>
            <a:off x="8472600" y="4663080"/>
            <a:ext cx="548280" cy="393120"/>
          </a:xfrm>
          <a:prstGeom prst="rect">
            <a:avLst/>
          </a:prstGeom>
          <a:noFill/>
          <a:ln w="0">
            <a:noFill/>
          </a:ln>
        </p:spPr>
        <p:txBody>
          <a:bodyPr tIns="91440" bIns="91440" anchor="ctr">
            <a:normAutofit/>
          </a:bodyPr>
          <a:lstStyle>
            <a:lvl1pPr algn="r">
              <a:lnSpc>
                <a:spcPct val="100000"/>
              </a:lnSpc>
              <a:buNone/>
              <a:tabLst>
                <a:tab pos="0" algn="l"/>
              </a:tabLst>
              <a:defRPr lang="ru" sz="1000" b="0" strike="noStrike" spc="-1">
                <a:solidFill>
                  <a:srgbClr val="595959"/>
                </a:solidFill>
                <a:latin typeface="Arial"/>
                <a:ea typeface="Arial"/>
              </a:defRPr>
            </a:lvl1pPr>
          </a:lstStyle>
          <a:p>
            <a:pPr algn="r">
              <a:lnSpc>
                <a:spcPct val="100000"/>
              </a:lnSpc>
              <a:buNone/>
              <a:tabLst>
                <a:tab pos="0" algn="l"/>
              </a:tabLst>
            </a:pPr>
            <a:fld id="{D58F6790-47BF-4141-8BF7-C18688D305C1}" type="slidenum">
              <a:rPr lang="ru" sz="1000" b="0" strike="noStrike" spc="-1">
                <a:solidFill>
                  <a:srgbClr val="595959"/>
                </a:solidFill>
                <a:latin typeface="Arial"/>
                <a:ea typeface="Arial"/>
              </a:rPr>
              <a:t>‹#›</a:t>
            </a:fld>
            <a:endParaRPr lang="en-US" sz="1000" b="0" strike="noStrike" spc="-1">
              <a:latin typeface="Times New Roman"/>
            </a:endParaRPr>
          </a:p>
        </p:txBody>
      </p:sp>
      <p:sp>
        <p:nvSpPr>
          <p:cNvPr id="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39" name="Google Shape;54;p13"/>
          <p:cNvSpPr/>
          <p:nvPr/>
        </p:nvSpPr>
        <p:spPr>
          <a:xfrm>
            <a:off x="4538880" y="2147400"/>
            <a:ext cx="287280" cy="287280"/>
          </a:xfrm>
          <a:prstGeom prst="rect">
            <a:avLst/>
          </a:prstGeom>
          <a:solidFill>
            <a:schemeClr val="lt2"/>
          </a:solidFill>
          <a:ln w="9525">
            <a:solidFill>
              <a:srgbClr val="595959"/>
            </a:solidFill>
            <a:round/>
          </a:ln>
        </p:spPr>
        <p:style>
          <a:lnRef idx="0">
            <a:scrgbClr r="0" g="0" b="0"/>
          </a:lnRef>
          <a:fillRef idx="0">
            <a:scrgbClr r="0" g="0" b="0"/>
          </a:fillRef>
          <a:effectRef idx="0">
            <a:scrgbClr r="0" g="0" b="0"/>
          </a:effectRef>
          <a:fontRef idx="minor"/>
        </p:style>
      </p:sp>
      <p:sp>
        <p:nvSpPr>
          <p:cNvPr id="40" name="Google Shape;55;p13"/>
          <p:cNvSpPr/>
          <p:nvPr/>
        </p:nvSpPr>
        <p:spPr>
          <a:xfrm>
            <a:off x="2220480" y="3279960"/>
            <a:ext cx="3329640" cy="382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nSpc>
                <a:spcPct val="100000"/>
              </a:lnSpc>
              <a:buNone/>
              <a:tabLst>
                <a:tab pos="0" algn="l"/>
              </a:tabLst>
            </a:pPr>
            <a:r>
              <a:rPr lang="ru" sz="1800" b="0" strike="noStrike" spc="-1" dirty="0">
                <a:solidFill>
                  <a:srgbClr val="FFFFFF"/>
                </a:solidFill>
                <a:latin typeface="Manrope Medium"/>
                <a:ea typeface="Manrope Medium"/>
              </a:rPr>
              <a:t>Презентация решения</a:t>
            </a:r>
            <a:endParaRPr lang="en-US" sz="1800" b="0"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110" name="Google Shape;156;p22"/>
          <p:cNvSpPr/>
          <p:nvPr/>
        </p:nvSpPr>
        <p:spPr>
          <a:xfrm>
            <a:off x="0" y="287640"/>
            <a:ext cx="4093200" cy="41148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dirty="0">
                <a:solidFill>
                  <a:srgbClr val="FFFFFF"/>
                </a:solidFill>
                <a:latin typeface="Manrope Medium"/>
                <a:ea typeface="Manrope Medium"/>
              </a:rPr>
              <a:t>Дополнительная информация</a:t>
            </a:r>
            <a:endParaRPr lang="en-US" sz="1500" b="0" strike="noStrike" spc="-1" dirty="0">
              <a:latin typeface="Arial"/>
            </a:endParaRPr>
          </a:p>
        </p:txBody>
      </p:sp>
      <p:pic>
        <p:nvPicPr>
          <p:cNvPr id="111" name="Google Shape;157;p22"/>
          <p:cNvPicPr/>
          <p:nvPr/>
        </p:nvPicPr>
        <p:blipFill>
          <a:blip r:embed="rId3"/>
          <a:stretch/>
        </p:blipFill>
        <p:spPr>
          <a:xfrm>
            <a:off x="8374680" y="287640"/>
            <a:ext cx="481320" cy="415080"/>
          </a:xfrm>
          <a:prstGeom prst="rect">
            <a:avLst/>
          </a:prstGeom>
          <a:ln w="0">
            <a:noFill/>
          </a:ln>
        </p:spPr>
      </p:pic>
      <p:sp>
        <p:nvSpPr>
          <p:cNvPr id="112" name="Google Shape;158;p22"/>
          <p:cNvSpPr/>
          <p:nvPr/>
        </p:nvSpPr>
        <p:spPr>
          <a:xfrm>
            <a:off x="360000" y="1294560"/>
            <a:ext cx="6649560" cy="192348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a:lstStyle/>
          <a:p>
            <a:pPr algn="just"/>
            <a:r>
              <a:rPr lang="ru-RU" dirty="0">
                <a:solidFill>
                  <a:schemeClr val="bg1"/>
                </a:solidFill>
              </a:rPr>
              <a:t>Для использования модели мы разработали веб-приложение с удобным минималистичным интерфейсом</a:t>
            </a:r>
            <a:r>
              <a:rPr lang="en-US" dirty="0">
                <a:solidFill>
                  <a:schemeClr val="bg1"/>
                </a:solidFill>
              </a:rPr>
              <a:t>.</a:t>
            </a:r>
            <a:r>
              <a:rPr lang="ru-RU" dirty="0">
                <a:solidFill>
                  <a:schemeClr val="bg1"/>
                </a:solidFill>
              </a:rPr>
              <a:t> Его код также представлен в нашем репозитории. Попробовать наше приложение можно </a:t>
            </a:r>
          </a:p>
          <a:p>
            <a:pPr algn="just"/>
            <a:r>
              <a:rPr lang="ru-RU" dirty="0">
                <a:solidFill>
                  <a:schemeClr val="bg1"/>
                </a:solidFill>
              </a:rPr>
              <a:t>по ссылке</a:t>
            </a:r>
            <a:r>
              <a:rPr lang="en-US" dirty="0">
                <a:solidFill>
                  <a:schemeClr val="bg1"/>
                </a:solidFill>
              </a:rPr>
              <a:t>:</a:t>
            </a:r>
            <a:r>
              <a:rPr lang="ru-RU" dirty="0">
                <a:solidFill>
                  <a:schemeClr val="bg1"/>
                </a:solidFill>
              </a:rPr>
              <a:t>  </a:t>
            </a:r>
            <a:r>
              <a:rPr lang="en" dirty="0">
                <a:solidFill>
                  <a:srgbClr val="2892FF"/>
                </a:solidFill>
                <a:effectLst/>
                <a:latin typeface="Helvetica Neue" panose="02000503000000020004" pitchFamily="2" charset="0"/>
              </a:rPr>
              <a:t>https://big-juicy-</a:t>
            </a:r>
            <a:r>
              <a:rPr lang="en" dirty="0" err="1">
                <a:solidFill>
                  <a:srgbClr val="2892FF"/>
                </a:solidFill>
                <a:effectLst/>
                <a:latin typeface="Helvetica Neue" panose="02000503000000020004" pitchFamily="2" charset="0"/>
              </a:rPr>
              <a:t>models.ru</a:t>
            </a:r>
            <a:endParaRPr lang="en" dirty="0">
              <a:solidFill>
                <a:srgbClr val="2892FF"/>
              </a:solidFill>
              <a:effectLst/>
              <a:latin typeface="Helvetica Neue" panose="02000503000000020004" pitchFamily="2" charset="0"/>
            </a:endParaRPr>
          </a:p>
          <a:p>
            <a:endParaRPr lang="ru-RU" dirty="0"/>
          </a:p>
        </p:txBody>
      </p:sp>
      <p:pic>
        <p:nvPicPr>
          <p:cNvPr id="114" name="Google Shape;160;p22"/>
          <p:cNvPicPr/>
          <p:nvPr/>
        </p:nvPicPr>
        <p:blipFill>
          <a:blip r:embed="rId4"/>
          <a:stretch/>
        </p:blipFill>
        <p:spPr>
          <a:xfrm>
            <a:off x="6457680" y="2970720"/>
            <a:ext cx="980640" cy="84312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 name="Google Shape;204;p23"/>
          <p:cNvPicPr/>
          <p:nvPr/>
        </p:nvPicPr>
        <p:blipFill>
          <a:blip r:embed="rId2"/>
          <a:stretch/>
        </p:blipFill>
        <p:spPr>
          <a:xfrm>
            <a:off x="8118720" y="287640"/>
            <a:ext cx="737280" cy="635760"/>
          </a:xfrm>
          <a:prstGeom prst="rect">
            <a:avLst/>
          </a:prstGeom>
          <a:ln w="0">
            <a:noFill/>
          </a:ln>
        </p:spPr>
      </p:pic>
      <p:pic>
        <p:nvPicPr>
          <p:cNvPr id="116" name="Рисунок 2"/>
          <p:cNvPicPr/>
          <p:nvPr/>
        </p:nvPicPr>
        <p:blipFill>
          <a:blip r:embed="rId3"/>
          <a:stretch/>
        </p:blipFill>
        <p:spPr>
          <a:xfrm>
            <a:off x="0" y="0"/>
            <a:ext cx="9143640" cy="5143320"/>
          </a:xfrm>
          <a:prstGeom prst="rect">
            <a:avLst/>
          </a:prstGeom>
          <a:ln w="0">
            <a:noFill/>
          </a:ln>
        </p:spPr>
      </p:pic>
      <p:sp>
        <p:nvSpPr>
          <p:cNvPr id="117" name="Прямоугольник 3"/>
          <p:cNvSpPr/>
          <p:nvPr/>
        </p:nvSpPr>
        <p:spPr>
          <a:xfrm>
            <a:off x="479520" y="870480"/>
            <a:ext cx="4286520" cy="1593720"/>
          </a:xfrm>
          <a:prstGeom prst="rect">
            <a:avLst/>
          </a:prstGeom>
          <a:solidFill>
            <a:srgbClr val="2922BE"/>
          </a:solidFill>
          <a:ln>
            <a:noFill/>
          </a:ln>
        </p:spPr>
        <p:style>
          <a:lnRef idx="2">
            <a:schemeClr val="accent1">
              <a:shade val="15000"/>
            </a:schemeClr>
          </a:lnRef>
          <a:fillRef idx="1">
            <a:schemeClr val="accent1"/>
          </a:fillRef>
          <a:effectRef idx="0">
            <a:schemeClr val="accent1"/>
          </a:effectRef>
          <a:fontRef idx="minor"/>
        </p:style>
      </p:sp>
      <p:sp>
        <p:nvSpPr>
          <p:cNvPr id="118" name="Прямоугольник 4"/>
          <p:cNvSpPr/>
          <p:nvPr/>
        </p:nvSpPr>
        <p:spPr>
          <a:xfrm>
            <a:off x="704160" y="1530360"/>
            <a:ext cx="4062240" cy="1632240"/>
          </a:xfrm>
          <a:prstGeom prst="rect">
            <a:avLst/>
          </a:prstGeom>
          <a:solidFill>
            <a:srgbClr val="2922BE"/>
          </a:solidFill>
          <a:ln>
            <a:noFill/>
          </a:ln>
        </p:spPr>
        <p:style>
          <a:lnRef idx="2">
            <a:schemeClr val="accent1">
              <a:shade val="15000"/>
            </a:schemeClr>
          </a:lnRef>
          <a:fillRef idx="1">
            <a:schemeClr val="accent1"/>
          </a:fillRef>
          <a:effectRef idx="0">
            <a:schemeClr val="accent1"/>
          </a:effectRef>
          <a:fontRef idx="minor"/>
        </p:style>
      </p:sp>
      <p:sp>
        <p:nvSpPr>
          <p:cNvPr id="119" name="Google Shape;55;p13"/>
          <p:cNvSpPr/>
          <p:nvPr/>
        </p:nvSpPr>
        <p:spPr>
          <a:xfrm>
            <a:off x="898920" y="1147680"/>
            <a:ext cx="3776040" cy="3823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a:lnSpc>
                <a:spcPct val="100000"/>
              </a:lnSpc>
              <a:buNone/>
              <a:tabLst>
                <a:tab pos="0" algn="l"/>
              </a:tabLst>
            </a:pPr>
            <a:r>
              <a:rPr lang="ru-RU" sz="4000" b="1" strike="noStrike" spc="-1">
                <a:solidFill>
                  <a:srgbClr val="FFFFFF"/>
                </a:solidFill>
                <a:latin typeface="Manrope Medium"/>
                <a:ea typeface="Manrope Medium"/>
              </a:rPr>
              <a:t>СПАСИБО ЗА ВНИМАНИЕ!</a:t>
            </a:r>
            <a:endParaRPr lang="en-US" sz="40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pic>
        <p:nvPicPr>
          <p:cNvPr id="41" name="Google Shape;60;p14"/>
          <p:cNvPicPr/>
          <p:nvPr/>
        </p:nvPicPr>
        <p:blipFill>
          <a:blip r:embed="rId3"/>
          <a:stretch/>
        </p:blipFill>
        <p:spPr>
          <a:xfrm>
            <a:off x="8374680" y="287640"/>
            <a:ext cx="481320" cy="415080"/>
          </a:xfrm>
          <a:prstGeom prst="rect">
            <a:avLst/>
          </a:prstGeom>
          <a:ln w="0">
            <a:noFill/>
          </a:ln>
        </p:spPr>
      </p:pic>
      <p:grpSp>
        <p:nvGrpSpPr>
          <p:cNvPr id="42" name="Google Shape;61;p14"/>
          <p:cNvGrpSpPr/>
          <p:nvPr/>
        </p:nvGrpSpPr>
        <p:grpSpPr>
          <a:xfrm>
            <a:off x="360000" y="1589760"/>
            <a:ext cx="1375560" cy="2779920"/>
            <a:chOff x="360000" y="1589760"/>
            <a:chExt cx="1375560" cy="2779920"/>
          </a:xfrm>
        </p:grpSpPr>
        <p:pic>
          <p:nvPicPr>
            <p:cNvPr id="43" name="Google Shape;62;p14"/>
            <p:cNvPicPr/>
            <p:nvPr/>
          </p:nvPicPr>
          <p:blipFill>
            <a:blip r:embed="rId4">
              <a:extLst>
                <a:ext uri="{28A0092B-C50C-407E-A947-70E740481C1C}">
                  <a14:useLocalDpi xmlns:a14="http://schemas.microsoft.com/office/drawing/2010/main" val="0"/>
                </a:ext>
              </a:extLst>
            </a:blip>
            <a:srcRect t="6506" b="6506"/>
            <a:stretch/>
          </p:blipFill>
          <p:spPr>
            <a:xfrm>
              <a:off x="360000" y="1589760"/>
              <a:ext cx="1375560" cy="1598760"/>
            </a:xfrm>
            <a:prstGeom prst="rect">
              <a:avLst/>
            </a:prstGeom>
            <a:ln w="0">
              <a:noFill/>
            </a:ln>
          </p:spPr>
        </p:pic>
        <p:sp>
          <p:nvSpPr>
            <p:cNvPr id="44" name="Google Shape;63;p14"/>
            <p:cNvSpPr/>
            <p:nvPr/>
          </p:nvSpPr>
          <p:spPr>
            <a:xfrm>
              <a:off x="360000" y="3188880"/>
              <a:ext cx="1375560" cy="1180800"/>
            </a:xfrm>
            <a:prstGeom prst="rect">
              <a:avLst/>
            </a:prstGeom>
            <a:solidFill>
              <a:schemeClr val="lt1"/>
            </a:solidFill>
            <a:ln w="0">
              <a:noFill/>
            </a:ln>
          </p:spPr>
          <p:style>
            <a:lnRef idx="0">
              <a:scrgbClr r="0" g="0" b="0"/>
            </a:lnRef>
            <a:fillRef idx="0">
              <a:scrgbClr r="0" g="0" b="0"/>
            </a:fillRef>
            <a:effectRef idx="0">
              <a:scrgbClr r="0" g="0" b="0"/>
            </a:effectRef>
            <a:fontRef idx="minor"/>
          </p:style>
          <p:txBody>
            <a:bodyPr/>
            <a:lstStyle/>
            <a:p>
              <a:endParaRPr lang="ru-RU" dirty="0"/>
            </a:p>
          </p:txBody>
        </p:sp>
        <p:sp>
          <p:nvSpPr>
            <p:cNvPr id="45" name="Google Shape;64;p14"/>
            <p:cNvSpPr/>
            <p:nvPr/>
          </p:nvSpPr>
          <p:spPr>
            <a:xfrm>
              <a:off x="360000" y="3188880"/>
              <a:ext cx="1375560" cy="615553"/>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ru-RU" sz="1400" b="1" spc="-1" dirty="0">
                  <a:solidFill>
                    <a:srgbClr val="000000"/>
                  </a:solidFill>
                  <a:highlight>
                    <a:srgbClr val="FFFFFF"/>
                  </a:highlight>
                  <a:latin typeface="Manrope"/>
                </a:rPr>
                <a:t>Егор</a:t>
              </a:r>
              <a:endParaRPr lang="en-US" sz="1400" b="0" strike="noStrike" spc="-1" dirty="0">
                <a:latin typeface="Arial"/>
              </a:endParaRPr>
            </a:p>
            <a:p>
              <a:pPr>
                <a:lnSpc>
                  <a:spcPct val="100000"/>
                </a:lnSpc>
                <a:buNone/>
                <a:tabLst>
                  <a:tab pos="0" algn="l"/>
                </a:tabLst>
              </a:pPr>
              <a:r>
                <a:rPr lang="ru" sz="1400" b="1" strike="noStrike" spc="-1" dirty="0">
                  <a:solidFill>
                    <a:srgbClr val="000000"/>
                  </a:solidFill>
                  <a:highlight>
                    <a:srgbClr val="FFFFFF"/>
                  </a:highlight>
                  <a:latin typeface="Manrope"/>
                  <a:ea typeface="Manrope"/>
                </a:rPr>
                <a:t>Зарецкий</a:t>
              </a:r>
              <a:endParaRPr lang="en-US" sz="1400" b="0" strike="noStrike" spc="-1" dirty="0">
                <a:latin typeface="Arial"/>
              </a:endParaRPr>
            </a:p>
          </p:txBody>
        </p:sp>
        <p:sp>
          <p:nvSpPr>
            <p:cNvPr id="46" name="Google Shape;65;p14"/>
            <p:cNvSpPr/>
            <p:nvPr/>
          </p:nvSpPr>
          <p:spPr>
            <a:xfrm>
              <a:off x="360000" y="3804480"/>
              <a:ext cx="1375560" cy="370544"/>
            </a:xfrm>
            <a:prstGeom prst="rect">
              <a:avLst/>
            </a:prstGeom>
            <a:noFill/>
            <a:ln w="0">
              <a:noFill/>
            </a:ln>
          </p:spPr>
          <p:style>
            <a:lnRef idx="0">
              <a:scrgbClr r="0" g="0" b="0"/>
            </a:lnRef>
            <a:fillRef idx="0">
              <a:scrgbClr r="0" g="0" b="0"/>
            </a:fillRef>
            <a:effectRef idx="0">
              <a:scrgbClr r="0" g="0" b="0"/>
            </a:effectRef>
            <a:fontRef idx="minor"/>
          </p:style>
          <p:txBody>
            <a:bodyPr tIns="107280" bIns="107280" anchor="t">
              <a:spAutoFit/>
            </a:bodyPr>
            <a:lstStyle/>
            <a:p>
              <a:pPr>
                <a:lnSpc>
                  <a:spcPct val="100000"/>
                </a:lnSpc>
                <a:buNone/>
                <a:tabLst>
                  <a:tab pos="0" algn="l"/>
                </a:tabLst>
              </a:pPr>
              <a:r>
                <a:rPr lang="en-US" sz="1000" spc="-1" dirty="0">
                  <a:solidFill>
                    <a:srgbClr val="000000"/>
                  </a:solidFill>
                  <a:highlight>
                    <a:srgbClr val="FFFFFF"/>
                  </a:highlight>
                  <a:latin typeface="Manrope"/>
                </a:rPr>
                <a:t>ML </a:t>
              </a:r>
              <a:r>
                <a:rPr lang="en-US" sz="1000" b="0" strike="noStrike" spc="-1" dirty="0">
                  <a:solidFill>
                    <a:srgbClr val="000000"/>
                  </a:solidFill>
                  <a:highlight>
                    <a:srgbClr val="FFFFFF"/>
                  </a:highlight>
                  <a:latin typeface="Manrope"/>
                </a:rPr>
                <a:t>Engineer</a:t>
              </a:r>
              <a:endParaRPr lang="en-US" sz="1000" b="0" strike="noStrike" spc="-1" dirty="0">
                <a:latin typeface="Arial"/>
              </a:endParaRPr>
            </a:p>
          </p:txBody>
        </p:sp>
      </p:grpSp>
      <p:grpSp>
        <p:nvGrpSpPr>
          <p:cNvPr id="52" name="Google Shape;71;p14"/>
          <p:cNvGrpSpPr/>
          <p:nvPr/>
        </p:nvGrpSpPr>
        <p:grpSpPr>
          <a:xfrm>
            <a:off x="2546977" y="1589760"/>
            <a:ext cx="1375920" cy="2779920"/>
            <a:chOff x="2139840" y="1589760"/>
            <a:chExt cx="1375920" cy="2779920"/>
          </a:xfrm>
        </p:grpSpPr>
        <p:pic>
          <p:nvPicPr>
            <p:cNvPr id="53" name="Google Shape;72;p14"/>
            <p:cNvPicPr/>
            <p:nvPr/>
          </p:nvPicPr>
          <p:blipFill>
            <a:blip r:embed="rId5">
              <a:extLst>
                <a:ext uri="{28A0092B-C50C-407E-A947-70E740481C1C}">
                  <a14:useLocalDpi xmlns:a14="http://schemas.microsoft.com/office/drawing/2010/main" val="0"/>
                </a:ext>
              </a:extLst>
            </a:blip>
            <a:srcRect l="6980" r="6980"/>
            <a:stretch/>
          </p:blipFill>
          <p:spPr>
            <a:xfrm>
              <a:off x="2140200" y="1589760"/>
              <a:ext cx="1375560" cy="1598760"/>
            </a:xfrm>
            <a:prstGeom prst="rect">
              <a:avLst/>
            </a:prstGeom>
            <a:ln w="0">
              <a:noFill/>
            </a:ln>
          </p:spPr>
        </p:pic>
        <p:sp>
          <p:nvSpPr>
            <p:cNvPr id="54" name="Google Shape;73;p14"/>
            <p:cNvSpPr/>
            <p:nvPr/>
          </p:nvSpPr>
          <p:spPr>
            <a:xfrm>
              <a:off x="2139840" y="3188880"/>
              <a:ext cx="1375560" cy="1180800"/>
            </a:xfrm>
            <a:prstGeom prst="rect">
              <a:avLst/>
            </a:prstGeom>
            <a:solidFill>
              <a:schemeClr val="lt1"/>
            </a:solidFill>
            <a:ln w="0">
              <a:noFill/>
            </a:ln>
          </p:spPr>
          <p:style>
            <a:lnRef idx="0">
              <a:scrgbClr r="0" g="0" b="0"/>
            </a:lnRef>
            <a:fillRef idx="0">
              <a:scrgbClr r="0" g="0" b="0"/>
            </a:fillRef>
            <a:effectRef idx="0">
              <a:scrgbClr r="0" g="0" b="0"/>
            </a:effectRef>
            <a:fontRef idx="minor"/>
          </p:style>
        </p:sp>
        <p:sp>
          <p:nvSpPr>
            <p:cNvPr id="55" name="Google Shape;74;p14"/>
            <p:cNvSpPr/>
            <p:nvPr/>
          </p:nvSpPr>
          <p:spPr>
            <a:xfrm>
              <a:off x="2140200" y="3188880"/>
              <a:ext cx="1375560" cy="615553"/>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ru" sz="1400" b="1" spc="-1" dirty="0">
                  <a:solidFill>
                    <a:srgbClr val="000000"/>
                  </a:solidFill>
                  <a:highlight>
                    <a:srgbClr val="FFFFFF"/>
                  </a:highlight>
                  <a:latin typeface="Manrope"/>
                </a:rPr>
                <a:t>Артур</a:t>
              </a:r>
              <a:endParaRPr lang="en-US" sz="1400" b="0" strike="noStrike" spc="-1" dirty="0">
                <a:latin typeface="Arial"/>
              </a:endParaRPr>
            </a:p>
            <a:p>
              <a:pPr>
                <a:lnSpc>
                  <a:spcPct val="100000"/>
                </a:lnSpc>
                <a:buNone/>
                <a:tabLst>
                  <a:tab pos="0" algn="l"/>
                </a:tabLst>
              </a:pPr>
              <a:r>
                <a:rPr lang="ru" sz="1400" b="1" strike="noStrike" spc="-1" dirty="0">
                  <a:solidFill>
                    <a:srgbClr val="000000"/>
                  </a:solidFill>
                  <a:highlight>
                    <a:srgbClr val="FFFFFF"/>
                  </a:highlight>
                  <a:latin typeface="Manrope"/>
                  <a:ea typeface="Manrope"/>
                </a:rPr>
                <a:t>Филатов</a:t>
              </a:r>
              <a:endParaRPr lang="en-US" sz="1400" b="0" strike="noStrike" spc="-1" dirty="0">
                <a:latin typeface="Arial"/>
              </a:endParaRPr>
            </a:p>
          </p:txBody>
        </p:sp>
        <p:sp>
          <p:nvSpPr>
            <p:cNvPr id="56" name="Google Shape;75;p14"/>
            <p:cNvSpPr/>
            <p:nvPr/>
          </p:nvSpPr>
          <p:spPr>
            <a:xfrm>
              <a:off x="2140200" y="3804480"/>
              <a:ext cx="1375560" cy="370544"/>
            </a:xfrm>
            <a:prstGeom prst="rect">
              <a:avLst/>
            </a:prstGeom>
            <a:noFill/>
            <a:ln w="0">
              <a:noFill/>
            </a:ln>
          </p:spPr>
          <p:style>
            <a:lnRef idx="0">
              <a:scrgbClr r="0" g="0" b="0"/>
            </a:lnRef>
            <a:fillRef idx="0">
              <a:scrgbClr r="0" g="0" b="0"/>
            </a:fillRef>
            <a:effectRef idx="0">
              <a:scrgbClr r="0" g="0" b="0"/>
            </a:effectRef>
            <a:fontRef idx="minor"/>
          </p:style>
          <p:txBody>
            <a:bodyPr tIns="107280" bIns="107280" anchor="t">
              <a:spAutoFit/>
            </a:bodyPr>
            <a:lstStyle/>
            <a:p>
              <a:pPr>
                <a:lnSpc>
                  <a:spcPct val="100000"/>
                </a:lnSpc>
                <a:buNone/>
                <a:tabLst>
                  <a:tab pos="0" algn="l"/>
                </a:tabLst>
              </a:pPr>
              <a:r>
                <a:rPr lang="en-US" sz="1000" b="0" strike="noStrike" spc="-1" dirty="0">
                  <a:solidFill>
                    <a:srgbClr val="000000"/>
                  </a:solidFill>
                  <a:highlight>
                    <a:srgbClr val="FFFFFF"/>
                  </a:highlight>
                  <a:latin typeface="Manrope"/>
                </a:rPr>
                <a:t>ML Engineer</a:t>
              </a:r>
              <a:endParaRPr lang="en-US" sz="1000" b="0" strike="noStrike" spc="-1" dirty="0">
                <a:latin typeface="Arial"/>
              </a:endParaRPr>
            </a:p>
          </p:txBody>
        </p:sp>
      </p:grpSp>
      <p:grpSp>
        <p:nvGrpSpPr>
          <p:cNvPr id="57" name="Google Shape;76;p14"/>
          <p:cNvGrpSpPr/>
          <p:nvPr/>
        </p:nvGrpSpPr>
        <p:grpSpPr>
          <a:xfrm>
            <a:off x="4734675" y="1589760"/>
            <a:ext cx="1375560" cy="2779920"/>
            <a:chOff x="3920400" y="1589760"/>
            <a:chExt cx="1375560" cy="2779920"/>
          </a:xfrm>
        </p:grpSpPr>
        <p:pic>
          <p:nvPicPr>
            <p:cNvPr id="58" name="Google Shape;77;p14"/>
            <p:cNvPicPr/>
            <p:nvPr/>
          </p:nvPicPr>
          <p:blipFill>
            <a:blip r:embed="rId6">
              <a:extLst>
                <a:ext uri="{28A0092B-C50C-407E-A947-70E740481C1C}">
                  <a14:useLocalDpi xmlns:a14="http://schemas.microsoft.com/office/drawing/2010/main" val="0"/>
                </a:ext>
              </a:extLst>
            </a:blip>
            <a:srcRect l="17735" r="17735"/>
            <a:stretch/>
          </p:blipFill>
          <p:spPr>
            <a:xfrm rot="5400000">
              <a:off x="3808800" y="1701360"/>
              <a:ext cx="1598760" cy="1375560"/>
            </a:xfrm>
            <a:prstGeom prst="rect">
              <a:avLst/>
            </a:prstGeom>
            <a:ln w="0">
              <a:noFill/>
            </a:ln>
          </p:spPr>
        </p:pic>
        <p:sp>
          <p:nvSpPr>
            <p:cNvPr id="59" name="Google Shape;78;p14"/>
            <p:cNvSpPr/>
            <p:nvPr/>
          </p:nvSpPr>
          <p:spPr>
            <a:xfrm>
              <a:off x="3920400" y="3188880"/>
              <a:ext cx="1375560" cy="1180800"/>
            </a:xfrm>
            <a:prstGeom prst="rect">
              <a:avLst/>
            </a:prstGeom>
            <a:solidFill>
              <a:schemeClr val="lt1"/>
            </a:solidFill>
            <a:ln w="0">
              <a:noFill/>
            </a:ln>
          </p:spPr>
          <p:style>
            <a:lnRef idx="0">
              <a:scrgbClr r="0" g="0" b="0"/>
            </a:lnRef>
            <a:fillRef idx="0">
              <a:scrgbClr r="0" g="0" b="0"/>
            </a:fillRef>
            <a:effectRef idx="0">
              <a:scrgbClr r="0" g="0" b="0"/>
            </a:effectRef>
            <a:fontRef idx="minor"/>
          </p:style>
        </p:sp>
        <p:sp>
          <p:nvSpPr>
            <p:cNvPr id="60" name="Google Shape;79;p14"/>
            <p:cNvSpPr/>
            <p:nvPr/>
          </p:nvSpPr>
          <p:spPr>
            <a:xfrm>
              <a:off x="3920400" y="3188880"/>
              <a:ext cx="1375560" cy="615553"/>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ru" sz="1400" b="1" strike="noStrike" spc="-1" dirty="0">
                  <a:solidFill>
                    <a:srgbClr val="000000"/>
                  </a:solidFill>
                  <a:highlight>
                    <a:srgbClr val="FFFFFF"/>
                  </a:highlight>
                  <a:latin typeface="Manrope"/>
                  <a:ea typeface="Manrope"/>
                </a:rPr>
                <a:t>Никита</a:t>
              </a:r>
              <a:endParaRPr lang="en-US" sz="1400" b="0" strike="noStrike" spc="-1" dirty="0">
                <a:latin typeface="Arial"/>
              </a:endParaRPr>
            </a:p>
            <a:p>
              <a:pPr>
                <a:lnSpc>
                  <a:spcPct val="100000"/>
                </a:lnSpc>
                <a:buNone/>
                <a:tabLst>
                  <a:tab pos="0" algn="l"/>
                </a:tabLst>
              </a:pPr>
              <a:r>
                <a:rPr lang="ru" sz="1400" b="1" strike="noStrike" spc="-1" dirty="0">
                  <a:solidFill>
                    <a:srgbClr val="000000"/>
                  </a:solidFill>
                  <a:highlight>
                    <a:srgbClr val="FFFFFF"/>
                  </a:highlight>
                  <a:latin typeface="Manrope"/>
                  <a:ea typeface="Manrope"/>
                </a:rPr>
                <a:t>Мещеряков</a:t>
              </a:r>
              <a:endParaRPr lang="en-US" sz="1400" b="0" strike="noStrike" spc="-1" dirty="0">
                <a:latin typeface="Arial"/>
              </a:endParaRPr>
            </a:p>
          </p:txBody>
        </p:sp>
        <p:sp>
          <p:nvSpPr>
            <p:cNvPr id="61" name="Google Shape;80;p14"/>
            <p:cNvSpPr/>
            <p:nvPr/>
          </p:nvSpPr>
          <p:spPr>
            <a:xfrm>
              <a:off x="3920400" y="3804480"/>
              <a:ext cx="1375560" cy="524432"/>
            </a:xfrm>
            <a:prstGeom prst="rect">
              <a:avLst/>
            </a:prstGeom>
            <a:noFill/>
            <a:ln w="0">
              <a:noFill/>
            </a:ln>
          </p:spPr>
          <p:style>
            <a:lnRef idx="0">
              <a:scrgbClr r="0" g="0" b="0"/>
            </a:lnRef>
            <a:fillRef idx="0">
              <a:scrgbClr r="0" g="0" b="0"/>
            </a:fillRef>
            <a:effectRef idx="0">
              <a:scrgbClr r="0" g="0" b="0"/>
            </a:effectRef>
            <a:fontRef idx="minor"/>
          </p:style>
          <p:txBody>
            <a:bodyPr tIns="107280" bIns="107280" anchor="t">
              <a:spAutoFit/>
            </a:bodyPr>
            <a:lstStyle/>
            <a:p>
              <a:pPr>
                <a:lnSpc>
                  <a:spcPct val="100000"/>
                </a:lnSpc>
                <a:buNone/>
                <a:tabLst>
                  <a:tab pos="0" algn="l"/>
                </a:tabLst>
              </a:pPr>
              <a:r>
                <a:rPr lang="en-US" sz="1000" spc="-1" dirty="0">
                  <a:solidFill>
                    <a:srgbClr val="000000"/>
                  </a:solidFill>
                  <a:highlight>
                    <a:srgbClr val="FFFFFF"/>
                  </a:highlight>
                  <a:latin typeface="Manrope"/>
                </a:rPr>
                <a:t>Data Science</a:t>
              </a:r>
            </a:p>
            <a:p>
              <a:pPr>
                <a:lnSpc>
                  <a:spcPct val="100000"/>
                </a:lnSpc>
                <a:buNone/>
                <a:tabLst>
                  <a:tab pos="0" algn="l"/>
                </a:tabLst>
              </a:pPr>
              <a:r>
                <a:rPr lang="ru-RU" sz="1000" spc="-1" dirty="0">
                  <a:solidFill>
                    <a:srgbClr val="000000"/>
                  </a:solidFill>
                  <a:highlight>
                    <a:srgbClr val="FFFFFF"/>
                  </a:highlight>
                  <a:latin typeface="Manrope"/>
                </a:rPr>
                <a:t>Капитан</a:t>
              </a:r>
              <a:endParaRPr lang="en-US" sz="1000" b="0" strike="noStrike" spc="-1" dirty="0">
                <a:latin typeface="Arial"/>
              </a:endParaRPr>
            </a:p>
          </p:txBody>
        </p:sp>
      </p:grpSp>
      <p:grpSp>
        <p:nvGrpSpPr>
          <p:cNvPr id="62" name="Google Shape;81;p14"/>
          <p:cNvGrpSpPr/>
          <p:nvPr/>
        </p:nvGrpSpPr>
        <p:grpSpPr>
          <a:xfrm>
            <a:off x="7003800" y="1589760"/>
            <a:ext cx="1375920" cy="2779920"/>
            <a:chOff x="5700240" y="1589760"/>
            <a:chExt cx="1375920" cy="2779920"/>
          </a:xfrm>
        </p:grpSpPr>
        <p:pic>
          <p:nvPicPr>
            <p:cNvPr id="63" name="Google Shape;82;p14"/>
            <p:cNvPicPr/>
            <p:nvPr/>
          </p:nvPicPr>
          <p:blipFill>
            <a:blip r:embed="rId7">
              <a:extLst>
                <a:ext uri="{28A0092B-C50C-407E-A947-70E740481C1C}">
                  <a14:useLocalDpi xmlns:a14="http://schemas.microsoft.com/office/drawing/2010/main" val="0"/>
                </a:ext>
              </a:extLst>
            </a:blip>
            <a:srcRect t="6415" b="6415"/>
            <a:stretch/>
          </p:blipFill>
          <p:spPr>
            <a:xfrm>
              <a:off x="5700240" y="1589760"/>
              <a:ext cx="1375560" cy="1598760"/>
            </a:xfrm>
            <a:prstGeom prst="rect">
              <a:avLst/>
            </a:prstGeom>
            <a:ln w="0">
              <a:noFill/>
            </a:ln>
          </p:spPr>
        </p:pic>
        <p:sp>
          <p:nvSpPr>
            <p:cNvPr id="64" name="Google Shape;83;p14"/>
            <p:cNvSpPr/>
            <p:nvPr/>
          </p:nvSpPr>
          <p:spPr>
            <a:xfrm>
              <a:off x="5700600" y="3188880"/>
              <a:ext cx="1375560" cy="1180800"/>
            </a:xfrm>
            <a:prstGeom prst="rect">
              <a:avLst/>
            </a:prstGeom>
            <a:solidFill>
              <a:schemeClr val="lt1"/>
            </a:solidFill>
            <a:ln w="0">
              <a:noFill/>
            </a:ln>
          </p:spPr>
          <p:style>
            <a:lnRef idx="0">
              <a:scrgbClr r="0" g="0" b="0"/>
            </a:lnRef>
            <a:fillRef idx="0">
              <a:scrgbClr r="0" g="0" b="0"/>
            </a:fillRef>
            <a:effectRef idx="0">
              <a:scrgbClr r="0" g="0" b="0"/>
            </a:effectRef>
            <a:fontRef idx="minor"/>
          </p:style>
          <p:txBody>
            <a:bodyPr/>
            <a:lstStyle/>
            <a:p>
              <a:endParaRPr lang="ru-RU" dirty="0"/>
            </a:p>
          </p:txBody>
        </p:sp>
        <p:sp>
          <p:nvSpPr>
            <p:cNvPr id="65" name="Google Shape;84;p14"/>
            <p:cNvSpPr/>
            <p:nvPr/>
          </p:nvSpPr>
          <p:spPr>
            <a:xfrm>
              <a:off x="5700240" y="3188880"/>
              <a:ext cx="1375560" cy="615553"/>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ru" sz="1400" b="1" strike="noStrike" spc="-1" dirty="0">
                  <a:solidFill>
                    <a:srgbClr val="000000"/>
                  </a:solidFill>
                  <a:highlight>
                    <a:srgbClr val="FFFFFF"/>
                  </a:highlight>
                  <a:latin typeface="Manrope"/>
                  <a:ea typeface="Manrope"/>
                </a:rPr>
                <a:t>Богдан</a:t>
              </a:r>
              <a:endParaRPr lang="en-US" sz="1400" b="0" strike="noStrike" spc="-1" dirty="0">
                <a:latin typeface="Arial"/>
              </a:endParaRPr>
            </a:p>
            <a:p>
              <a:pPr>
                <a:lnSpc>
                  <a:spcPct val="100000"/>
                </a:lnSpc>
                <a:buNone/>
                <a:tabLst>
                  <a:tab pos="0" algn="l"/>
                </a:tabLst>
              </a:pPr>
              <a:r>
                <a:rPr lang="ru" sz="1400" b="1" strike="noStrike" spc="-1" dirty="0">
                  <a:solidFill>
                    <a:srgbClr val="000000"/>
                  </a:solidFill>
                  <a:highlight>
                    <a:srgbClr val="FFFFFF"/>
                  </a:highlight>
                  <a:latin typeface="Manrope"/>
                  <a:ea typeface="Manrope"/>
                </a:rPr>
                <a:t>Камышников</a:t>
              </a:r>
              <a:endParaRPr lang="en-US" sz="1400" b="0" strike="noStrike" spc="-1" dirty="0">
                <a:latin typeface="Arial"/>
              </a:endParaRPr>
            </a:p>
          </p:txBody>
        </p:sp>
        <p:sp>
          <p:nvSpPr>
            <p:cNvPr id="66" name="Google Shape;85;p14"/>
            <p:cNvSpPr/>
            <p:nvPr/>
          </p:nvSpPr>
          <p:spPr>
            <a:xfrm>
              <a:off x="5700600" y="3804480"/>
              <a:ext cx="1375560" cy="370544"/>
            </a:xfrm>
            <a:prstGeom prst="rect">
              <a:avLst/>
            </a:prstGeom>
            <a:noFill/>
            <a:ln w="0">
              <a:noFill/>
            </a:ln>
          </p:spPr>
          <p:style>
            <a:lnRef idx="0">
              <a:scrgbClr r="0" g="0" b="0"/>
            </a:lnRef>
            <a:fillRef idx="0">
              <a:scrgbClr r="0" g="0" b="0"/>
            </a:fillRef>
            <a:effectRef idx="0">
              <a:scrgbClr r="0" g="0" b="0"/>
            </a:effectRef>
            <a:fontRef idx="minor"/>
          </p:style>
          <p:txBody>
            <a:bodyPr tIns="107280" bIns="107280" anchor="t">
              <a:spAutoFit/>
            </a:bodyPr>
            <a:lstStyle/>
            <a:p>
              <a:pPr>
                <a:lnSpc>
                  <a:spcPct val="100000"/>
                </a:lnSpc>
                <a:buNone/>
                <a:tabLst>
                  <a:tab pos="0" algn="l"/>
                </a:tabLst>
              </a:pPr>
              <a:r>
                <a:rPr lang="en-US" sz="1000" b="0" strike="noStrike" spc="-1" dirty="0" err="1">
                  <a:solidFill>
                    <a:srgbClr val="000000"/>
                  </a:solidFill>
                  <a:highlight>
                    <a:srgbClr val="FFFFFF"/>
                  </a:highlight>
                  <a:latin typeface="Manrope"/>
                </a:rPr>
                <a:t>Fullstack</a:t>
              </a:r>
              <a:r>
                <a:rPr lang="en-US" sz="1000" b="0" strike="noStrike" spc="-1" dirty="0">
                  <a:solidFill>
                    <a:srgbClr val="000000"/>
                  </a:solidFill>
                  <a:highlight>
                    <a:srgbClr val="FFFFFF"/>
                  </a:highlight>
                  <a:latin typeface="Manrope"/>
                </a:rPr>
                <a:t> </a:t>
              </a:r>
              <a:r>
                <a:rPr lang="ru" sz="1000" b="0" strike="noStrike" spc="-1" dirty="0">
                  <a:solidFill>
                    <a:srgbClr val="000000"/>
                  </a:solidFill>
                  <a:highlight>
                    <a:srgbClr val="FFFFFF"/>
                  </a:highlight>
                  <a:latin typeface="Manrope"/>
                </a:rPr>
                <a:t>разработчик</a:t>
              </a:r>
              <a:endParaRPr lang="en-US" sz="1000" b="0" strike="noStrike" spc="-1" dirty="0">
                <a:latin typeface="Arial"/>
              </a:endParaRPr>
            </a:p>
          </p:txBody>
        </p:sp>
      </p:grpSp>
      <p:sp>
        <p:nvSpPr>
          <p:cNvPr id="67" name="Google Shape;86;p14"/>
          <p:cNvSpPr/>
          <p:nvPr/>
        </p:nvSpPr>
        <p:spPr>
          <a:xfrm>
            <a:off x="0" y="287640"/>
            <a:ext cx="2175480" cy="415498"/>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en-US" sz="1500" spc="-1" dirty="0" err="1">
                <a:solidFill>
                  <a:srgbClr val="FFFFFF"/>
                </a:solidFill>
                <a:latin typeface="Manrope Medium"/>
              </a:rPr>
              <a:t>DeepFake</a:t>
            </a:r>
            <a:endParaRPr lang="en-US" sz="1500" b="0" strike="noStrike" spc="-1" dirty="0">
              <a:latin typeface="Arial"/>
            </a:endParaRPr>
          </a:p>
        </p:txBody>
      </p:sp>
      <p:sp>
        <p:nvSpPr>
          <p:cNvPr id="68" name="Google Shape;87;p14"/>
          <p:cNvSpPr/>
          <p:nvPr/>
        </p:nvSpPr>
        <p:spPr>
          <a:xfrm>
            <a:off x="262800" y="900000"/>
            <a:ext cx="3095640" cy="415498"/>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US" sz="1500" b="0" strike="noStrike" spc="-1" dirty="0">
                <a:solidFill>
                  <a:srgbClr val="FFFFFF"/>
                </a:solidFill>
                <a:latin typeface="Manrope SemiBold"/>
              </a:rPr>
              <a:t>LEGEND x MISIS</a:t>
            </a:r>
            <a:endParaRPr lang="en-US" sz="1500" b="0" strike="noStrike" spc="-1" dirty="0">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69" name="Google Shape;92;p15"/>
          <p:cNvSpPr/>
          <p:nvPr/>
        </p:nvSpPr>
        <p:spPr>
          <a:xfrm>
            <a:off x="0" y="287640"/>
            <a:ext cx="2304000" cy="63900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Постановка задачи</a:t>
            </a:r>
            <a:endParaRPr lang="en-US" sz="1500" b="0" strike="noStrike" spc="-1">
              <a:latin typeface="Arial"/>
            </a:endParaRPr>
          </a:p>
        </p:txBody>
      </p:sp>
      <p:pic>
        <p:nvPicPr>
          <p:cNvPr id="70" name="Google Shape;93;p15"/>
          <p:cNvPicPr/>
          <p:nvPr/>
        </p:nvPicPr>
        <p:blipFill>
          <a:blip r:embed="rId3"/>
          <a:srcRect r="24134"/>
          <a:stretch/>
        </p:blipFill>
        <p:spPr>
          <a:xfrm>
            <a:off x="6375600" y="3038400"/>
            <a:ext cx="2067120" cy="581400"/>
          </a:xfrm>
          <a:prstGeom prst="rect">
            <a:avLst/>
          </a:prstGeom>
          <a:ln w="0">
            <a:noFill/>
          </a:ln>
        </p:spPr>
      </p:pic>
      <p:pic>
        <p:nvPicPr>
          <p:cNvPr id="71" name="Google Shape;94;p15"/>
          <p:cNvPicPr/>
          <p:nvPr/>
        </p:nvPicPr>
        <p:blipFill>
          <a:blip r:embed="rId4"/>
          <a:stretch/>
        </p:blipFill>
        <p:spPr>
          <a:xfrm>
            <a:off x="8374680" y="287640"/>
            <a:ext cx="481320" cy="415080"/>
          </a:xfrm>
          <a:prstGeom prst="rect">
            <a:avLst/>
          </a:prstGeom>
          <a:ln w="0">
            <a:noFill/>
          </a:ln>
        </p:spPr>
      </p:pic>
      <p:sp>
        <p:nvSpPr>
          <p:cNvPr id="72" name="Google Shape;95;p15"/>
          <p:cNvSpPr/>
          <p:nvPr/>
        </p:nvSpPr>
        <p:spPr>
          <a:xfrm>
            <a:off x="360000" y="1294560"/>
            <a:ext cx="6649560" cy="192348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a:lstStyle/>
          <a:p>
            <a:endParaRPr lang="ru-RU" dirty="0"/>
          </a:p>
        </p:txBody>
      </p:sp>
      <p:sp>
        <p:nvSpPr>
          <p:cNvPr id="73" name="Google Shape;96;p15"/>
          <p:cNvSpPr/>
          <p:nvPr/>
        </p:nvSpPr>
        <p:spPr>
          <a:xfrm>
            <a:off x="360000" y="1485720"/>
            <a:ext cx="6649560" cy="1376513"/>
          </a:xfrm>
          <a:prstGeom prst="rect">
            <a:avLst/>
          </a:prstGeom>
          <a:noFill/>
          <a:ln w="0">
            <a:noFill/>
          </a:ln>
        </p:spPr>
        <p:style>
          <a:lnRef idx="0">
            <a:scrgbClr r="0" g="0" b="0"/>
          </a:lnRef>
          <a:fillRef idx="0">
            <a:scrgbClr r="0" g="0" b="0"/>
          </a:fillRef>
          <a:effectRef idx="0">
            <a:scrgbClr r="0" g="0" b="0"/>
          </a:effectRef>
          <a:fontRef idx="minor"/>
        </p:style>
        <p:txBody>
          <a:bodyPr lIns="108000" tIns="108000" rIns="108000" bIns="36000" anchor="t">
            <a:spAutoFit/>
          </a:bodyPr>
          <a:lstStyle/>
          <a:p>
            <a:pPr algn="just">
              <a:lnSpc>
                <a:spcPct val="100000"/>
              </a:lnSpc>
              <a:buNone/>
              <a:tabLst>
                <a:tab pos="0" algn="l"/>
              </a:tabLst>
            </a:pPr>
            <a:r>
              <a:rPr lang="ru" sz="1600" b="0" strike="noStrike" spc="-1" dirty="0">
                <a:solidFill>
                  <a:srgbClr val="FFFFFF"/>
                </a:solidFill>
                <a:latin typeface="Manrope Light"/>
                <a:ea typeface="Manrope Light"/>
              </a:rPr>
              <a:t>Перед нами стояла задача разработать наиболее эффективное решение задачи </a:t>
            </a:r>
            <a:r>
              <a:rPr lang="en-US" sz="1600" b="0" strike="noStrike" spc="-1" dirty="0">
                <a:solidFill>
                  <a:srgbClr val="FFFFFF"/>
                </a:solidFill>
                <a:latin typeface="Manrope Light"/>
                <a:ea typeface="Manrope Light"/>
              </a:rPr>
              <a:t>Face Recognition</a:t>
            </a:r>
            <a:r>
              <a:rPr lang="en-US" sz="1600" spc="-1" dirty="0">
                <a:solidFill>
                  <a:srgbClr val="FFFFFF"/>
                </a:solidFill>
                <a:latin typeface="Manrope Light"/>
                <a:ea typeface="Manrope Light"/>
              </a:rPr>
              <a:t>,</a:t>
            </a:r>
            <a:r>
              <a:rPr lang="ru-RU" sz="1600" spc="-1" dirty="0">
                <a:solidFill>
                  <a:srgbClr val="FFFFFF"/>
                </a:solidFill>
                <a:latin typeface="Manrope Light"/>
                <a:ea typeface="Manrope Light"/>
              </a:rPr>
              <a:t> создать модель, способную отличать настоящие изображения лиц от сгенерированных</a:t>
            </a:r>
            <a:r>
              <a:rPr lang="en-US" sz="1600" spc="-1" dirty="0">
                <a:solidFill>
                  <a:srgbClr val="FFFFFF"/>
                </a:solidFill>
                <a:latin typeface="Manrope Light"/>
                <a:ea typeface="Manrope Light"/>
              </a:rPr>
              <a:t>,</a:t>
            </a:r>
            <a:r>
              <a:rPr lang="ru-RU" sz="1600" spc="-1" dirty="0">
                <a:solidFill>
                  <a:srgbClr val="FFFFFF"/>
                </a:solidFill>
                <a:latin typeface="Manrope Light"/>
                <a:ea typeface="Manrope Light"/>
              </a:rPr>
              <a:t> а также различать разных людей по фото</a:t>
            </a:r>
            <a:r>
              <a:rPr lang="en-US" sz="1600" spc="-1" dirty="0">
                <a:solidFill>
                  <a:srgbClr val="FFFFFF"/>
                </a:solidFill>
                <a:latin typeface="Manrope Light"/>
                <a:ea typeface="Manrope Light"/>
              </a:rPr>
              <a:t>.</a:t>
            </a:r>
            <a:r>
              <a:rPr lang="ru-RU" sz="1600" spc="-1" dirty="0">
                <a:solidFill>
                  <a:srgbClr val="FFFFFF"/>
                </a:solidFill>
                <a:latin typeface="Manrope Light"/>
                <a:ea typeface="Manrope Light"/>
              </a:rPr>
              <a:t> При этом мы старались как можно лучше оптимизировать наше решение</a:t>
            </a:r>
            <a:r>
              <a:rPr lang="en-US" sz="1600" spc="-1" dirty="0">
                <a:solidFill>
                  <a:srgbClr val="FFFFFF"/>
                </a:solidFill>
                <a:latin typeface="Manrope Light"/>
                <a:ea typeface="Manrope Light"/>
              </a:rPr>
              <a:t>,</a:t>
            </a:r>
            <a:r>
              <a:rPr lang="ru-RU" sz="1600" spc="-1" dirty="0">
                <a:solidFill>
                  <a:srgbClr val="FFFFFF"/>
                </a:solidFill>
                <a:latin typeface="Manrope Light"/>
                <a:ea typeface="Manrope Light"/>
              </a:rPr>
              <a:t> сделать нашу модель быстрее и надежнее</a:t>
            </a:r>
            <a:endParaRPr lang="en-US" sz="1600" b="0" strike="noStrike"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74" name="Google Shape;101;p16"/>
          <p:cNvSpPr/>
          <p:nvPr/>
        </p:nvSpPr>
        <p:spPr>
          <a:xfrm>
            <a:off x="0" y="287640"/>
            <a:ext cx="3083400" cy="41076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a:ea typeface="Manrope"/>
              </a:rPr>
              <a:t>Решение команды</a:t>
            </a:r>
            <a:endParaRPr lang="en-US" sz="1500" b="0" strike="noStrike" spc="-1">
              <a:latin typeface="Arial"/>
            </a:endParaRPr>
          </a:p>
        </p:txBody>
      </p:sp>
      <p:pic>
        <p:nvPicPr>
          <p:cNvPr id="75" name="Google Shape;102;p16"/>
          <p:cNvPicPr/>
          <p:nvPr/>
        </p:nvPicPr>
        <p:blipFill>
          <a:blip r:embed="rId3"/>
          <a:stretch/>
        </p:blipFill>
        <p:spPr>
          <a:xfrm>
            <a:off x="8374680" y="287640"/>
            <a:ext cx="481320" cy="415080"/>
          </a:xfrm>
          <a:prstGeom prst="rect">
            <a:avLst/>
          </a:prstGeom>
          <a:ln w="0">
            <a:noFill/>
          </a:ln>
        </p:spPr>
      </p:pic>
      <p:sp>
        <p:nvSpPr>
          <p:cNvPr id="76" name="Google Shape;103;p16"/>
          <p:cNvSpPr/>
          <p:nvPr/>
        </p:nvSpPr>
        <p:spPr>
          <a:xfrm>
            <a:off x="360000" y="1294560"/>
            <a:ext cx="6649560" cy="277596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77" name="Google Shape;104;p16"/>
          <p:cNvSpPr/>
          <p:nvPr/>
        </p:nvSpPr>
        <p:spPr>
          <a:xfrm>
            <a:off x="5194800" y="3321720"/>
            <a:ext cx="2376360" cy="153360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78" name="Google Shape;105;p16"/>
          <p:cNvSpPr/>
          <p:nvPr/>
        </p:nvSpPr>
        <p:spPr>
          <a:xfrm>
            <a:off x="360000" y="1294560"/>
            <a:ext cx="6649560" cy="2823062"/>
          </a:xfrm>
          <a:prstGeom prst="rect">
            <a:avLst/>
          </a:prstGeom>
          <a:noFill/>
          <a:ln w="0">
            <a:noFill/>
          </a:ln>
        </p:spPr>
        <p:style>
          <a:lnRef idx="0">
            <a:scrgbClr r="0" g="0" b="0"/>
          </a:lnRef>
          <a:fillRef idx="0">
            <a:scrgbClr r="0" g="0" b="0"/>
          </a:fillRef>
          <a:effectRef idx="0">
            <a:scrgbClr r="0" g="0" b="0"/>
          </a:effectRef>
          <a:fontRef idx="minor"/>
        </p:style>
        <p:txBody>
          <a:bodyPr lIns="108000" tIns="108000" rIns="108000" bIns="36000" anchor="t">
            <a:spAutoFit/>
          </a:bodyPr>
          <a:lstStyle/>
          <a:p>
            <a:pPr algn="just">
              <a:tabLst>
                <a:tab pos="0" algn="l"/>
              </a:tabLst>
            </a:pPr>
            <a:r>
              <a:rPr lang="ru-RU" sz="1600" dirty="0">
                <a:solidFill>
                  <a:srgbClr val="FFFFFF"/>
                </a:solidFill>
                <a:effectLst/>
                <a:latin typeface="Helvetica Neue" panose="02000503000000020004" pitchFamily="2" charset="0"/>
              </a:rPr>
              <a:t>Наше решение состоит в дообучении </a:t>
            </a:r>
            <a:r>
              <a:rPr lang="en" sz="1600" dirty="0" err="1">
                <a:solidFill>
                  <a:srgbClr val="FFFFFF"/>
                </a:solidFill>
                <a:effectLst/>
                <a:latin typeface="Helvetica Neue" panose="02000503000000020004" pitchFamily="2" charset="0"/>
              </a:rPr>
              <a:t>ViT</a:t>
            </a:r>
            <a:r>
              <a:rPr lang="en" sz="1600" dirty="0">
                <a:solidFill>
                  <a:srgbClr val="FFFFFF"/>
                </a:solidFill>
                <a:effectLst/>
                <a:latin typeface="Helvetica Neue" panose="02000503000000020004" pitchFamily="2" charset="0"/>
              </a:rPr>
              <a:t> Transformer </a:t>
            </a:r>
            <a:r>
              <a:rPr lang="ru-RU" sz="1600" dirty="0">
                <a:solidFill>
                  <a:srgbClr val="FFFFFF"/>
                </a:solidFill>
                <a:effectLst/>
                <a:latin typeface="Helvetica Neue" panose="02000503000000020004" pitchFamily="2" charset="0"/>
              </a:rPr>
              <a:t>модели, которая показала лучшие результаты среди рассмотренных нами архитектур, включая как </a:t>
            </a:r>
            <a:r>
              <a:rPr lang="ru-RU" sz="1600" dirty="0" err="1">
                <a:solidFill>
                  <a:srgbClr val="FFFFFF"/>
                </a:solidFill>
                <a:effectLst/>
                <a:latin typeface="Helvetica Neue" panose="02000503000000020004" pitchFamily="2" charset="0"/>
              </a:rPr>
              <a:t>сверточные</a:t>
            </a:r>
            <a:r>
              <a:rPr lang="ru-RU" sz="1600" dirty="0">
                <a:solidFill>
                  <a:srgbClr val="FFFFFF"/>
                </a:solidFill>
                <a:effectLst/>
                <a:latin typeface="Helvetica Neue" panose="02000503000000020004" pitchFamily="2" charset="0"/>
              </a:rPr>
              <a:t> нейронные сети, так и другие трансформеры. По условию соревнования мы не могли использовать классификатор для решения задачи </a:t>
            </a:r>
            <a:r>
              <a:rPr lang="en" sz="1600" dirty="0" err="1">
                <a:solidFill>
                  <a:srgbClr val="FFFFFF"/>
                </a:solidFill>
                <a:effectLst/>
                <a:latin typeface="Helvetica Neue" panose="02000503000000020004" pitchFamily="2" charset="0"/>
              </a:rPr>
              <a:t>DeepFake</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поэтому мы выделили синтетические изображения для каждого человека в отдельные классы и обучали наш </a:t>
            </a:r>
            <a:r>
              <a:rPr lang="ru-RU" sz="1600" dirty="0" err="1">
                <a:solidFill>
                  <a:srgbClr val="FFFFFF"/>
                </a:solidFill>
                <a:effectLst/>
                <a:latin typeface="Helvetica Neue" panose="02000503000000020004" pitchFamily="2" charset="0"/>
              </a:rPr>
              <a:t>энкодер</a:t>
            </a:r>
            <a:r>
              <a:rPr lang="ru-RU" sz="1600" dirty="0">
                <a:solidFill>
                  <a:srgbClr val="FFFFFF"/>
                </a:solidFill>
                <a:effectLst/>
                <a:latin typeface="Helvetica Neue" panose="02000503000000020004" pitchFamily="2" charset="0"/>
              </a:rPr>
              <a:t>. Наше решение, по нашему мнению, является сбалансированным по скорости и качеству в рамках вычислительных ресурсов, которыми мы располагали.</a:t>
            </a:r>
          </a:p>
          <a:p>
            <a:pPr>
              <a:lnSpc>
                <a:spcPct val="100000"/>
              </a:lnSpc>
              <a:buNone/>
              <a:tabLst>
                <a:tab pos="0" algn="l"/>
              </a:tabLst>
            </a:pPr>
            <a:endParaRPr lang="en-US" sz="1400" b="0" strike="noStrike" spc="-1" dirty="0">
              <a:latin typeface="Arial"/>
            </a:endParaRPr>
          </a:p>
        </p:txBody>
      </p:sp>
      <p:pic>
        <p:nvPicPr>
          <p:cNvPr id="79" name="Google Shape;106;p16"/>
          <p:cNvPicPr/>
          <p:nvPr/>
        </p:nvPicPr>
        <p:blipFill>
          <a:blip r:embed="rId4"/>
          <a:stretch/>
        </p:blipFill>
        <p:spPr>
          <a:xfrm>
            <a:off x="4514760" y="3792960"/>
            <a:ext cx="980640" cy="84312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80" name="Google Shape;111;p17"/>
          <p:cNvSpPr/>
          <p:nvPr/>
        </p:nvSpPr>
        <p:spPr>
          <a:xfrm>
            <a:off x="0" y="287640"/>
            <a:ext cx="3069720" cy="41076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Используемые данные</a:t>
            </a:r>
            <a:endParaRPr lang="en-US" sz="1500" b="0" strike="noStrike" spc="-1">
              <a:latin typeface="Arial"/>
            </a:endParaRPr>
          </a:p>
        </p:txBody>
      </p:sp>
      <p:pic>
        <p:nvPicPr>
          <p:cNvPr id="81" name="Google Shape;112;p17"/>
          <p:cNvPicPr/>
          <p:nvPr/>
        </p:nvPicPr>
        <p:blipFill>
          <a:blip r:embed="rId3"/>
          <a:stretch/>
        </p:blipFill>
        <p:spPr>
          <a:xfrm>
            <a:off x="8374680" y="287640"/>
            <a:ext cx="481320" cy="415080"/>
          </a:xfrm>
          <a:prstGeom prst="rect">
            <a:avLst/>
          </a:prstGeom>
          <a:ln w="0">
            <a:noFill/>
          </a:ln>
        </p:spPr>
      </p:pic>
      <p:sp>
        <p:nvSpPr>
          <p:cNvPr id="82" name="Google Shape;113;p17"/>
          <p:cNvSpPr/>
          <p:nvPr/>
        </p:nvSpPr>
        <p:spPr>
          <a:xfrm>
            <a:off x="944640" y="1238040"/>
            <a:ext cx="7308000" cy="323604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83" name="Google Shape;114;p17"/>
          <p:cNvSpPr/>
          <p:nvPr/>
        </p:nvSpPr>
        <p:spPr>
          <a:xfrm>
            <a:off x="1095119" y="1362240"/>
            <a:ext cx="7028603" cy="1877437"/>
          </a:xfrm>
          <a:prstGeom prst="rect">
            <a:avLst/>
          </a:prstGeom>
          <a:noFill/>
          <a:ln w="0">
            <a:noFill/>
          </a:ln>
        </p:spPr>
        <p:style>
          <a:lnRef idx="0">
            <a:scrgbClr r="0" g="0" b="0"/>
          </a:lnRef>
          <a:fillRef idx="0">
            <a:scrgbClr r="0" g="0" b="0"/>
          </a:fillRef>
          <a:effectRef idx="0">
            <a:scrgbClr r="0" g="0" b="0"/>
          </a:effectRef>
          <a:fontRef idx="minor"/>
        </p:style>
        <p:txBody>
          <a:bodyPr wrap="square" tIns="91440" bIns="91440" anchor="t">
            <a:spAutoFit/>
          </a:bodyPr>
          <a:lstStyle/>
          <a:p>
            <a:pPr algn="just">
              <a:tabLst>
                <a:tab pos="0" algn="l"/>
              </a:tabLst>
            </a:pPr>
            <a:r>
              <a:rPr lang="ru-RU" sz="1600" dirty="0">
                <a:solidFill>
                  <a:srgbClr val="FFFFFF"/>
                </a:solidFill>
                <a:effectLst/>
                <a:latin typeface="Helvetica Neue" panose="02000503000000020004" pitchFamily="2" charset="0"/>
              </a:rPr>
              <a:t>Мы использовали только изображения, предоставленные в соревновании, с небольшой аугментацией на тренировочной выборке. Наша модель была предварительно обучена на большем </a:t>
            </a:r>
            <a:r>
              <a:rPr lang="ru-RU" sz="1600" dirty="0" err="1">
                <a:solidFill>
                  <a:srgbClr val="FFFFFF"/>
                </a:solidFill>
                <a:effectLst/>
                <a:latin typeface="Helvetica Neue" panose="02000503000000020004" pitchFamily="2" charset="0"/>
              </a:rPr>
              <a:t>датасете</a:t>
            </a:r>
            <a:r>
              <a:rPr lang="ru-RU" sz="1600" dirty="0">
                <a:solidFill>
                  <a:srgbClr val="FFFFFF"/>
                </a:solidFill>
                <a:effectLst/>
                <a:latin typeface="Helvetica Neue" panose="02000503000000020004" pitchFamily="2" charset="0"/>
              </a:rPr>
              <a:t> </a:t>
            </a:r>
            <a:r>
              <a:rPr lang="en" sz="1600" dirty="0">
                <a:solidFill>
                  <a:srgbClr val="FFFFFF"/>
                </a:solidFill>
                <a:effectLst/>
                <a:latin typeface="Helvetica Neue" panose="02000503000000020004" pitchFamily="2" charset="0"/>
              </a:rPr>
              <a:t>MS1M, </a:t>
            </a:r>
            <a:r>
              <a:rPr lang="ru-RU" sz="1600" dirty="0">
                <a:solidFill>
                  <a:srgbClr val="FFFFFF"/>
                </a:solidFill>
                <a:effectLst/>
                <a:latin typeface="Helvetica Neue" panose="02000503000000020004" pitchFamily="2" charset="0"/>
              </a:rPr>
              <a:t>в котором содержится более 10 миллионов изображений. Однако нам нужно было </a:t>
            </a:r>
            <a:r>
              <a:rPr lang="ru-RU" sz="1600" dirty="0" err="1">
                <a:solidFill>
                  <a:srgbClr val="FFFFFF"/>
                </a:solidFill>
                <a:effectLst/>
                <a:latin typeface="Helvetica Neue" panose="02000503000000020004" pitchFamily="2" charset="0"/>
              </a:rPr>
              <a:t>дообучить</a:t>
            </a:r>
            <a:r>
              <a:rPr lang="ru-RU" sz="1600" dirty="0">
                <a:solidFill>
                  <a:srgbClr val="FFFFFF"/>
                </a:solidFill>
                <a:effectLst/>
                <a:latin typeface="Helvetica Neue" panose="02000503000000020004" pitchFamily="2" charset="0"/>
              </a:rPr>
              <a:t> нашу модель для задачи </a:t>
            </a:r>
            <a:r>
              <a:rPr lang="en" sz="1600" dirty="0" err="1">
                <a:solidFill>
                  <a:srgbClr val="FFFFFF"/>
                </a:solidFill>
                <a:effectLst/>
                <a:latin typeface="Helvetica Neue" panose="02000503000000020004" pitchFamily="2" charset="0"/>
              </a:rPr>
              <a:t>DeepFake</a:t>
            </a:r>
            <a:r>
              <a:rPr lang="en" sz="1600" dirty="0">
                <a:solidFill>
                  <a:srgbClr val="FFFFFF"/>
                </a:solidFill>
                <a:effectLst/>
                <a:latin typeface="Helvetica Neue" panose="02000503000000020004" pitchFamily="2" charset="0"/>
              </a:rPr>
              <a:t>.</a:t>
            </a:r>
          </a:p>
          <a:p>
            <a:pPr>
              <a:lnSpc>
                <a:spcPct val="100000"/>
              </a:lnSpc>
              <a:buNone/>
              <a:tabLst>
                <a:tab pos="0" algn="l"/>
              </a:tabLst>
            </a:pPr>
            <a:endParaRPr lang="en-US" sz="1400" b="0" strike="noStrike" spc="-1" dirty="0">
              <a:latin typeface="Arial"/>
            </a:endParaRPr>
          </a:p>
        </p:txBody>
      </p:sp>
      <p:pic>
        <p:nvPicPr>
          <p:cNvPr id="84" name="Google Shape;115;p17"/>
          <p:cNvPicPr/>
          <p:nvPr/>
        </p:nvPicPr>
        <p:blipFill>
          <a:blip r:embed="rId4"/>
          <a:srcRect r="24134"/>
          <a:stretch/>
        </p:blipFill>
        <p:spPr>
          <a:xfrm>
            <a:off x="6788880" y="4218120"/>
            <a:ext cx="2067120" cy="58140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85" name="Google Shape;120;p18"/>
          <p:cNvSpPr/>
          <p:nvPr/>
        </p:nvSpPr>
        <p:spPr>
          <a:xfrm>
            <a:off x="0" y="287640"/>
            <a:ext cx="3125880" cy="63900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Используемые архитектуры</a:t>
            </a:r>
            <a:endParaRPr lang="en-US" sz="1500" b="0" strike="noStrike" spc="-1">
              <a:latin typeface="Arial"/>
            </a:endParaRPr>
          </a:p>
        </p:txBody>
      </p:sp>
      <p:pic>
        <p:nvPicPr>
          <p:cNvPr id="86" name="Google Shape;121;p18"/>
          <p:cNvPicPr/>
          <p:nvPr/>
        </p:nvPicPr>
        <p:blipFill>
          <a:blip r:embed="rId3"/>
          <a:stretch/>
        </p:blipFill>
        <p:spPr>
          <a:xfrm>
            <a:off x="8374680" y="287640"/>
            <a:ext cx="481320" cy="415080"/>
          </a:xfrm>
          <a:prstGeom prst="rect">
            <a:avLst/>
          </a:prstGeom>
          <a:ln w="0">
            <a:noFill/>
          </a:ln>
        </p:spPr>
      </p:pic>
      <p:pic>
        <p:nvPicPr>
          <p:cNvPr id="87" name="Google Shape;122;p18"/>
          <p:cNvPicPr/>
          <p:nvPr/>
        </p:nvPicPr>
        <p:blipFill>
          <a:blip r:embed="rId4"/>
          <a:stretch/>
        </p:blipFill>
        <p:spPr>
          <a:xfrm rot="10800000">
            <a:off x="524880" y="945360"/>
            <a:ext cx="984240" cy="846000"/>
          </a:xfrm>
          <a:prstGeom prst="rect">
            <a:avLst/>
          </a:prstGeom>
          <a:ln w="0">
            <a:noFill/>
          </a:ln>
        </p:spPr>
      </p:pic>
      <p:sp>
        <p:nvSpPr>
          <p:cNvPr id="88" name="Google Shape;123;p18"/>
          <p:cNvSpPr/>
          <p:nvPr/>
        </p:nvSpPr>
        <p:spPr>
          <a:xfrm>
            <a:off x="944640" y="1238040"/>
            <a:ext cx="7308000" cy="323604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89" name="Google Shape;124;p18"/>
          <p:cNvSpPr/>
          <p:nvPr/>
        </p:nvSpPr>
        <p:spPr>
          <a:xfrm>
            <a:off x="1095120" y="1362240"/>
            <a:ext cx="7104240" cy="2862322"/>
          </a:xfrm>
          <a:prstGeom prst="rect">
            <a:avLst/>
          </a:prstGeom>
          <a:noFill/>
          <a:ln w="0">
            <a:noFill/>
          </a:ln>
        </p:spPr>
        <p:style>
          <a:lnRef idx="0">
            <a:scrgbClr r="0" g="0" b="0"/>
          </a:lnRef>
          <a:fillRef idx="0">
            <a:scrgbClr r="0" g="0" b="0"/>
          </a:fillRef>
          <a:effectRef idx="0">
            <a:scrgbClr r="0" g="0" b="0"/>
          </a:effectRef>
          <a:fontRef idx="minor"/>
        </p:style>
        <p:txBody>
          <a:bodyPr wrap="square" tIns="91440" bIns="91440" anchor="t">
            <a:spAutoFit/>
          </a:bodyPr>
          <a:lstStyle/>
          <a:p>
            <a:pPr algn="just">
              <a:tabLst>
                <a:tab pos="0" algn="l"/>
              </a:tabLst>
            </a:pPr>
            <a:r>
              <a:rPr lang="ru-RU" sz="1600" dirty="0">
                <a:solidFill>
                  <a:srgbClr val="FFFFFF"/>
                </a:solidFill>
                <a:effectLst/>
                <a:latin typeface="Helvetica Neue" panose="02000503000000020004" pitchFamily="2" charset="0"/>
              </a:rPr>
              <a:t>Мы рассматривали несколько архитектур, среди них были различные </a:t>
            </a:r>
            <a:r>
              <a:rPr lang="en" sz="1600" dirty="0" err="1">
                <a:solidFill>
                  <a:srgbClr val="FFFFFF"/>
                </a:solidFill>
                <a:effectLst/>
                <a:latin typeface="Helvetica Neue" panose="02000503000000020004" pitchFamily="2" charset="0"/>
              </a:rPr>
              <a:t>ResNet</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и несколько трансформеров. Все модели, основанные на операции свертки, показали результаты в разы хуже, чем трансформеры. Среди их плюсов стоит выделить размер: они оказались примерно в три раза меньше выбранного нами решения. Однако наше решение показало лучшие результаты среди рассмотренных нами архитектур. Мы остановились на архитектуре </a:t>
            </a:r>
            <a:r>
              <a:rPr lang="en" sz="1600" dirty="0" err="1">
                <a:solidFill>
                  <a:srgbClr val="FFFFFF"/>
                </a:solidFill>
                <a:effectLst/>
                <a:latin typeface="Helvetica Neue" panose="02000503000000020004" pitchFamily="2" charset="0"/>
              </a:rPr>
              <a:t>AdaFace</a:t>
            </a:r>
            <a:r>
              <a:rPr lang="en" sz="1600" dirty="0">
                <a:solidFill>
                  <a:srgbClr val="FFFFFF"/>
                </a:solidFill>
                <a:effectLst/>
                <a:latin typeface="Helvetica Neue" panose="02000503000000020004" pitchFamily="2" charset="0"/>
              </a:rPr>
              <a:t> </a:t>
            </a:r>
            <a:r>
              <a:rPr lang="en" sz="1600" dirty="0" err="1">
                <a:solidFill>
                  <a:srgbClr val="FFFFFF"/>
                </a:solidFill>
                <a:effectLst/>
                <a:latin typeface="Helvetica Neue" panose="02000503000000020004" pitchFamily="2" charset="0"/>
              </a:rPr>
              <a:t>ViT</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представляющей собой трансформер, который обучался на </a:t>
            </a:r>
            <a:r>
              <a:rPr lang="en" sz="1600" dirty="0" err="1">
                <a:solidFill>
                  <a:srgbClr val="FFFFFF"/>
                </a:solidFill>
                <a:effectLst/>
                <a:latin typeface="Helvetica Neue" panose="02000503000000020004" pitchFamily="2" charset="0"/>
              </a:rPr>
              <a:t>AdaFace</a:t>
            </a:r>
            <a:r>
              <a:rPr lang="en" sz="1600" dirty="0">
                <a:solidFill>
                  <a:srgbClr val="FFFFFF"/>
                </a:solidFill>
                <a:effectLst/>
                <a:latin typeface="Helvetica Neue" panose="02000503000000020004" pitchFamily="2" charset="0"/>
              </a:rPr>
              <a:t> Loss, </a:t>
            </a:r>
            <a:r>
              <a:rPr lang="ru-RU" sz="1600" dirty="0">
                <a:solidFill>
                  <a:srgbClr val="FFFFFF"/>
                </a:solidFill>
                <a:effectLst/>
                <a:latin typeface="Helvetica Neue" panose="02000503000000020004" pitchFamily="2" charset="0"/>
              </a:rPr>
              <a:t>который также минимизирует косинусное расстояние.</a:t>
            </a:r>
          </a:p>
          <a:p>
            <a:pPr>
              <a:lnSpc>
                <a:spcPct val="100000"/>
              </a:lnSpc>
              <a:buNone/>
              <a:tabLst>
                <a:tab pos="0" algn="l"/>
              </a:tabLst>
            </a:pPr>
            <a:endParaRPr lang="en-US" sz="14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90" name="Google Shape;129;p19"/>
          <p:cNvSpPr/>
          <p:nvPr/>
        </p:nvSpPr>
        <p:spPr>
          <a:xfrm>
            <a:off x="0" y="287640"/>
            <a:ext cx="3394080" cy="41076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Используемые лосс-функции</a:t>
            </a:r>
            <a:endParaRPr lang="en-US" sz="1500" b="0" strike="noStrike" spc="-1">
              <a:latin typeface="Arial"/>
            </a:endParaRPr>
          </a:p>
        </p:txBody>
      </p:sp>
      <p:pic>
        <p:nvPicPr>
          <p:cNvPr id="91" name="Google Shape;130;p19"/>
          <p:cNvPicPr/>
          <p:nvPr/>
        </p:nvPicPr>
        <p:blipFill>
          <a:blip r:embed="rId3"/>
          <a:stretch/>
        </p:blipFill>
        <p:spPr>
          <a:xfrm>
            <a:off x="8374680" y="287640"/>
            <a:ext cx="481320" cy="415080"/>
          </a:xfrm>
          <a:prstGeom prst="rect">
            <a:avLst/>
          </a:prstGeom>
          <a:ln w="0">
            <a:noFill/>
          </a:ln>
        </p:spPr>
      </p:pic>
      <p:sp>
        <p:nvSpPr>
          <p:cNvPr id="92" name="Google Shape;131;p19"/>
          <p:cNvSpPr/>
          <p:nvPr/>
        </p:nvSpPr>
        <p:spPr>
          <a:xfrm>
            <a:off x="944640" y="1238040"/>
            <a:ext cx="7308000" cy="323604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93" name="Google Shape;132;p19"/>
          <p:cNvSpPr/>
          <p:nvPr/>
        </p:nvSpPr>
        <p:spPr>
          <a:xfrm>
            <a:off x="1095120" y="1362240"/>
            <a:ext cx="7104240" cy="2369880"/>
          </a:xfrm>
          <a:prstGeom prst="rect">
            <a:avLst/>
          </a:prstGeom>
          <a:noFill/>
          <a:ln w="0">
            <a:noFill/>
          </a:ln>
        </p:spPr>
        <p:style>
          <a:lnRef idx="0">
            <a:scrgbClr r="0" g="0" b="0"/>
          </a:lnRef>
          <a:fillRef idx="0">
            <a:scrgbClr r="0" g="0" b="0"/>
          </a:fillRef>
          <a:effectRef idx="0">
            <a:scrgbClr r="0" g="0" b="0"/>
          </a:effectRef>
          <a:fontRef idx="minor"/>
        </p:style>
        <p:txBody>
          <a:bodyPr wrap="square" tIns="91440" bIns="91440" anchor="t">
            <a:spAutoFit/>
          </a:bodyPr>
          <a:lstStyle/>
          <a:p>
            <a:pPr algn="just">
              <a:tabLst>
                <a:tab pos="0" algn="l"/>
              </a:tabLst>
            </a:pPr>
            <a:r>
              <a:rPr lang="ru-RU" sz="1600" dirty="0">
                <a:solidFill>
                  <a:srgbClr val="FFFFFF"/>
                </a:solidFill>
                <a:effectLst/>
                <a:latin typeface="Helvetica Neue" panose="02000503000000020004" pitchFamily="2" charset="0"/>
              </a:rPr>
              <a:t>Мы использовали несколько функций потерь, такие как </a:t>
            </a:r>
            <a:r>
              <a:rPr lang="en" sz="1600" dirty="0" err="1">
                <a:solidFill>
                  <a:srgbClr val="FFFFFF"/>
                </a:solidFill>
                <a:effectLst/>
                <a:latin typeface="Helvetica Neue" panose="02000503000000020004" pitchFamily="2" charset="0"/>
              </a:rPr>
              <a:t>ArcFace</a:t>
            </a:r>
            <a:r>
              <a:rPr lang="en" sz="1600" dirty="0">
                <a:solidFill>
                  <a:srgbClr val="FFFFFF"/>
                </a:solidFill>
                <a:effectLst/>
                <a:latin typeface="Helvetica Neue" panose="02000503000000020004" pitchFamily="2" charset="0"/>
              </a:rPr>
              <a:t> Loss, </a:t>
            </a:r>
            <a:r>
              <a:rPr lang="en" sz="1600" dirty="0" err="1">
                <a:solidFill>
                  <a:srgbClr val="FFFFFF"/>
                </a:solidFill>
                <a:effectLst/>
                <a:latin typeface="Helvetica Neue" panose="02000503000000020004" pitchFamily="2" charset="0"/>
              </a:rPr>
              <a:t>AdaFace</a:t>
            </a:r>
            <a:r>
              <a:rPr lang="en" sz="1600" dirty="0">
                <a:solidFill>
                  <a:srgbClr val="FFFFFF"/>
                </a:solidFill>
                <a:effectLst/>
                <a:latin typeface="Helvetica Neue" panose="02000503000000020004" pitchFamily="2" charset="0"/>
              </a:rPr>
              <a:t> Loss, Triplet Loss </a:t>
            </a:r>
            <a:r>
              <a:rPr lang="ru-RU" sz="1600" dirty="0">
                <a:solidFill>
                  <a:srgbClr val="FFFFFF"/>
                </a:solidFill>
                <a:effectLst/>
                <a:latin typeface="Helvetica Neue" panose="02000503000000020004" pitchFamily="2" charset="0"/>
              </a:rPr>
              <a:t>и </a:t>
            </a:r>
            <a:r>
              <a:rPr lang="en" sz="1600" dirty="0" err="1">
                <a:solidFill>
                  <a:srgbClr val="FFFFFF"/>
                </a:solidFill>
                <a:effectLst/>
                <a:latin typeface="Helvetica Neue" panose="02000503000000020004" pitchFamily="2" charset="0"/>
              </a:rPr>
              <a:t>CosineEmbeddingLoss</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Мы предполагали, что лучшим вариантом будет </a:t>
            </a:r>
            <a:r>
              <a:rPr lang="en" sz="1600" dirty="0" err="1">
                <a:solidFill>
                  <a:srgbClr val="FFFFFF"/>
                </a:solidFill>
                <a:effectLst/>
                <a:latin typeface="Helvetica Neue" panose="02000503000000020004" pitchFamily="2" charset="0"/>
              </a:rPr>
              <a:t>ArcFace</a:t>
            </a:r>
            <a:r>
              <a:rPr lang="en" sz="1600" dirty="0">
                <a:solidFill>
                  <a:srgbClr val="FFFFFF"/>
                </a:solidFill>
                <a:effectLst/>
                <a:latin typeface="Helvetica Neue" panose="02000503000000020004" pitchFamily="2" charset="0"/>
              </a:rPr>
              <a:t> Loss, </a:t>
            </a:r>
            <a:r>
              <a:rPr lang="ru-RU" sz="1600" dirty="0">
                <a:solidFill>
                  <a:srgbClr val="FFFFFF"/>
                </a:solidFill>
                <a:effectLst/>
                <a:latin typeface="Helvetica Neue" panose="02000503000000020004" pitchFamily="2" charset="0"/>
              </a:rPr>
              <a:t>так как он является улучшенной версией обычного </a:t>
            </a:r>
            <a:r>
              <a:rPr lang="en" sz="1600" dirty="0" err="1">
                <a:solidFill>
                  <a:srgbClr val="FFFFFF"/>
                </a:solidFill>
                <a:effectLst/>
                <a:latin typeface="Helvetica Neue" panose="02000503000000020004" pitchFamily="2" charset="0"/>
              </a:rPr>
              <a:t>CosineEmbeddingLoss</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с дополнительным </a:t>
            </a:r>
            <a:r>
              <a:rPr lang="en" sz="1600" dirty="0">
                <a:solidFill>
                  <a:srgbClr val="FFFFFF"/>
                </a:solidFill>
                <a:effectLst/>
                <a:latin typeface="Helvetica Neue" panose="02000503000000020004" pitchFamily="2" charset="0"/>
              </a:rPr>
              <a:t>margin </a:t>
            </a:r>
            <a:r>
              <a:rPr lang="ru-RU" sz="1600" dirty="0">
                <a:solidFill>
                  <a:srgbClr val="FFFFFF"/>
                </a:solidFill>
                <a:effectLst/>
                <a:latin typeface="Helvetica Neue" panose="02000503000000020004" pitchFamily="2" charset="0"/>
              </a:rPr>
              <a:t>для стабильности результата. Однако эксперименты показали, что для нашей модели и задачи лучшей функцией потерь оказался </a:t>
            </a:r>
            <a:r>
              <a:rPr lang="en" sz="1600" dirty="0" err="1">
                <a:solidFill>
                  <a:srgbClr val="FFFFFF"/>
                </a:solidFill>
                <a:effectLst/>
                <a:latin typeface="Helvetica Neue" panose="02000503000000020004" pitchFamily="2" charset="0"/>
              </a:rPr>
              <a:t>CosineEmbeddingLoss</a:t>
            </a:r>
            <a:r>
              <a:rPr lang="en" sz="1600" dirty="0">
                <a:solidFill>
                  <a:srgbClr val="FFFFFF"/>
                </a:solidFill>
                <a:effectLst/>
                <a:latin typeface="Helvetica Neue" panose="02000503000000020004" pitchFamily="2" charset="0"/>
              </a:rPr>
              <a:t>. </a:t>
            </a:r>
            <a:r>
              <a:rPr lang="ru-RU" sz="1600" dirty="0">
                <a:solidFill>
                  <a:srgbClr val="FFFFFF"/>
                </a:solidFill>
                <a:effectLst/>
                <a:latin typeface="Helvetica Neue" panose="02000503000000020004" pitchFamily="2" charset="0"/>
              </a:rPr>
              <a:t>Его использование дало лучшие результаты и сходимость модели.</a:t>
            </a:r>
          </a:p>
          <a:p>
            <a:pPr>
              <a:lnSpc>
                <a:spcPct val="100000"/>
              </a:lnSpc>
              <a:buNone/>
              <a:tabLst>
                <a:tab pos="0" algn="l"/>
              </a:tabLst>
            </a:pPr>
            <a:endParaRPr lang="en-US" sz="1400" b="0" strike="noStrike" spc="-1" dirty="0">
              <a:latin typeface="Arial"/>
            </a:endParaRPr>
          </a:p>
        </p:txBody>
      </p:sp>
      <p:pic>
        <p:nvPicPr>
          <p:cNvPr id="94" name="Google Shape;133;p19"/>
          <p:cNvPicPr/>
          <p:nvPr/>
        </p:nvPicPr>
        <p:blipFill>
          <a:blip r:embed="rId4"/>
          <a:stretch/>
        </p:blipFill>
        <p:spPr>
          <a:xfrm>
            <a:off x="228240" y="3843000"/>
            <a:ext cx="984240" cy="84600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95" name="Google Shape;129;p19"/>
          <p:cNvSpPr/>
          <p:nvPr/>
        </p:nvSpPr>
        <p:spPr>
          <a:xfrm>
            <a:off x="0" y="287640"/>
            <a:ext cx="6428520" cy="41148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Итоговые результаты</a:t>
            </a:r>
            <a:endParaRPr lang="en-US" sz="1500" b="0" strike="noStrike" spc="-1">
              <a:latin typeface="Arial"/>
            </a:endParaRPr>
          </a:p>
        </p:txBody>
      </p:sp>
      <p:pic>
        <p:nvPicPr>
          <p:cNvPr id="96" name="Google Shape;130;p19"/>
          <p:cNvPicPr/>
          <p:nvPr/>
        </p:nvPicPr>
        <p:blipFill>
          <a:blip r:embed="rId3"/>
          <a:stretch/>
        </p:blipFill>
        <p:spPr>
          <a:xfrm>
            <a:off x="8374680" y="287640"/>
            <a:ext cx="481320" cy="415080"/>
          </a:xfrm>
          <a:prstGeom prst="rect">
            <a:avLst/>
          </a:prstGeom>
          <a:ln w="0">
            <a:noFill/>
          </a:ln>
        </p:spPr>
      </p:pic>
      <p:sp>
        <p:nvSpPr>
          <p:cNvPr id="97" name="Google Shape;131;p19"/>
          <p:cNvSpPr/>
          <p:nvPr/>
        </p:nvSpPr>
        <p:spPr>
          <a:xfrm>
            <a:off x="944640" y="1238040"/>
            <a:ext cx="7308000" cy="323604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a:lstStyle/>
          <a:p>
            <a:endParaRPr lang="ru-RU" dirty="0"/>
          </a:p>
        </p:txBody>
      </p:sp>
      <p:sp>
        <p:nvSpPr>
          <p:cNvPr id="98" name="Google Shape;132;p19"/>
          <p:cNvSpPr/>
          <p:nvPr/>
        </p:nvSpPr>
        <p:spPr>
          <a:xfrm>
            <a:off x="1095120" y="1362240"/>
            <a:ext cx="5762880" cy="646331"/>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ru-RU" sz="1500" b="0" strike="noStrike" spc="-1" dirty="0">
                <a:solidFill>
                  <a:srgbClr val="FFFFFF"/>
                </a:solidFill>
                <a:latin typeface="Manrope Medium"/>
                <a:ea typeface="Manrope Medium"/>
              </a:rPr>
              <a:t>Public </a:t>
            </a:r>
            <a:r>
              <a:rPr lang="ru-RU" sz="1500" b="0" strike="noStrike" spc="-1" dirty="0" err="1">
                <a:solidFill>
                  <a:srgbClr val="FFFFFF"/>
                </a:solidFill>
                <a:latin typeface="Manrope Medium"/>
                <a:ea typeface="Manrope Medium"/>
              </a:rPr>
              <a:t>test</a:t>
            </a:r>
            <a:r>
              <a:rPr lang="ru-RU" sz="1500" b="0" strike="noStrike" spc="-1" dirty="0">
                <a:solidFill>
                  <a:srgbClr val="FFFFFF"/>
                </a:solidFill>
                <a:latin typeface="Manrope Medium"/>
                <a:ea typeface="Manrope Medium"/>
              </a:rPr>
              <a:t> EER: 0.0665 </a:t>
            </a:r>
            <a:endParaRPr lang="en-US" sz="1500" b="0" strike="noStrike" spc="-1" dirty="0">
              <a:latin typeface="Arial"/>
            </a:endParaRPr>
          </a:p>
          <a:p>
            <a:pPr>
              <a:lnSpc>
                <a:spcPct val="100000"/>
              </a:lnSpc>
              <a:buNone/>
              <a:tabLst>
                <a:tab pos="0" algn="l"/>
              </a:tabLst>
            </a:pPr>
            <a:r>
              <a:rPr lang="ru-RU" sz="1500" b="0" strike="noStrike" spc="-1" dirty="0">
                <a:solidFill>
                  <a:srgbClr val="FFFFFF"/>
                </a:solidFill>
                <a:latin typeface="Manrope Medium"/>
                <a:ea typeface="Manrope Medium"/>
              </a:rPr>
              <a:t>FPS: 2</a:t>
            </a:r>
            <a:r>
              <a:rPr lang="ru-RU" sz="1500" spc="-1" dirty="0">
                <a:solidFill>
                  <a:srgbClr val="FFFFFF"/>
                </a:solidFill>
                <a:latin typeface="Manrope Medium"/>
                <a:ea typeface="Manrope Medium"/>
              </a:rPr>
              <a:t>60</a:t>
            </a:r>
            <a:r>
              <a:rPr lang="ru-RU" sz="1500" b="0" strike="noStrike" spc="-1" dirty="0">
                <a:solidFill>
                  <a:srgbClr val="FFFFFF"/>
                </a:solidFill>
                <a:latin typeface="Manrope Medium"/>
                <a:ea typeface="Manrope Medium"/>
              </a:rPr>
              <a:t> (на </a:t>
            </a:r>
            <a:r>
              <a:rPr lang="en-US" sz="1500" b="0" strike="noStrike" spc="-1" dirty="0" err="1">
                <a:solidFill>
                  <a:srgbClr val="FFFFFF"/>
                </a:solidFill>
                <a:latin typeface="Manrope Medium"/>
                <a:ea typeface="Manrope Medium"/>
              </a:rPr>
              <a:t>gtx</a:t>
            </a:r>
            <a:r>
              <a:rPr lang="en-US" sz="1500" b="0" strike="noStrike" spc="-1" dirty="0">
                <a:solidFill>
                  <a:srgbClr val="FFFFFF"/>
                </a:solidFill>
                <a:latin typeface="Manrope Medium"/>
                <a:ea typeface="Manrope Medium"/>
              </a:rPr>
              <a:t> 3060 desktop)</a:t>
            </a:r>
            <a:endParaRPr lang="en-US" sz="1500" b="0" strike="noStrike" spc="-1" dirty="0">
              <a:latin typeface="Arial"/>
            </a:endParaRPr>
          </a:p>
        </p:txBody>
      </p:sp>
      <p:pic>
        <p:nvPicPr>
          <p:cNvPr id="99" name="Google Shape;133;p19"/>
          <p:cNvPicPr/>
          <p:nvPr/>
        </p:nvPicPr>
        <p:blipFill>
          <a:blip r:embed="rId4"/>
          <a:stretch/>
        </p:blipFill>
        <p:spPr>
          <a:xfrm>
            <a:off x="7707240" y="4196880"/>
            <a:ext cx="984240" cy="84600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105" name="Google Shape;147;p21"/>
          <p:cNvSpPr/>
          <p:nvPr/>
        </p:nvSpPr>
        <p:spPr>
          <a:xfrm>
            <a:off x="0" y="287640"/>
            <a:ext cx="4596120" cy="411480"/>
          </a:xfrm>
          <a:prstGeom prst="rect">
            <a:avLst/>
          </a:prstGeom>
          <a:solidFill>
            <a:srgbClr val="2820BE"/>
          </a:solidFill>
          <a:ln w="0">
            <a:noFill/>
          </a:ln>
        </p:spPr>
        <p:style>
          <a:lnRef idx="0">
            <a:scrgbClr r="0" g="0" b="0"/>
          </a:lnRef>
          <a:fillRef idx="0">
            <a:scrgbClr r="0" g="0" b="0"/>
          </a:fillRef>
          <a:effectRef idx="0">
            <a:scrgbClr r="0" g="0" b="0"/>
          </a:effectRef>
          <a:fontRef idx="minor"/>
        </p:style>
        <p:txBody>
          <a:bodyPr lIns="360000" tIns="91440" bIns="91440" anchor="t">
            <a:spAutoFit/>
          </a:bodyPr>
          <a:lstStyle/>
          <a:p>
            <a:pPr>
              <a:lnSpc>
                <a:spcPct val="100000"/>
              </a:lnSpc>
              <a:buNone/>
              <a:tabLst>
                <a:tab pos="0" algn="l"/>
              </a:tabLst>
            </a:pPr>
            <a:r>
              <a:rPr lang="ru" sz="1500" b="0" strike="noStrike" spc="-1">
                <a:solidFill>
                  <a:srgbClr val="FFFFFF"/>
                </a:solidFill>
                <a:latin typeface="Manrope Medium"/>
                <a:ea typeface="Manrope Medium"/>
              </a:rPr>
              <a:t>Точки роста</a:t>
            </a:r>
            <a:endParaRPr lang="en-US" sz="1500" b="0" strike="noStrike" spc="-1">
              <a:latin typeface="Arial"/>
            </a:endParaRPr>
          </a:p>
        </p:txBody>
      </p:sp>
      <p:pic>
        <p:nvPicPr>
          <p:cNvPr id="106" name="Google Shape;148;p21"/>
          <p:cNvPicPr/>
          <p:nvPr/>
        </p:nvPicPr>
        <p:blipFill>
          <a:blip r:embed="rId3"/>
          <a:srcRect r="24134"/>
          <a:stretch/>
        </p:blipFill>
        <p:spPr>
          <a:xfrm rot="10800000">
            <a:off x="360360" y="4137480"/>
            <a:ext cx="2067120" cy="581400"/>
          </a:xfrm>
          <a:prstGeom prst="rect">
            <a:avLst/>
          </a:prstGeom>
          <a:ln w="0">
            <a:noFill/>
          </a:ln>
        </p:spPr>
      </p:pic>
      <p:pic>
        <p:nvPicPr>
          <p:cNvPr id="107" name="Google Shape;149;p21"/>
          <p:cNvPicPr/>
          <p:nvPr/>
        </p:nvPicPr>
        <p:blipFill>
          <a:blip r:embed="rId4"/>
          <a:stretch/>
        </p:blipFill>
        <p:spPr>
          <a:xfrm>
            <a:off x="8374680" y="287640"/>
            <a:ext cx="481320" cy="415080"/>
          </a:xfrm>
          <a:prstGeom prst="rect">
            <a:avLst/>
          </a:prstGeom>
          <a:ln w="0">
            <a:noFill/>
          </a:ln>
        </p:spPr>
      </p:pic>
      <p:sp>
        <p:nvSpPr>
          <p:cNvPr id="108" name="Google Shape;150;p21"/>
          <p:cNvSpPr/>
          <p:nvPr/>
        </p:nvSpPr>
        <p:spPr>
          <a:xfrm>
            <a:off x="944640" y="1238040"/>
            <a:ext cx="7308000" cy="3236040"/>
          </a:xfrm>
          <a:prstGeom prst="rect">
            <a:avLst/>
          </a:prstGeom>
          <a:solidFill>
            <a:srgbClr val="2820BE"/>
          </a:solidFill>
          <a:ln w="0">
            <a:noFill/>
          </a:ln>
        </p:spPr>
        <p:style>
          <a:lnRef idx="0">
            <a:scrgbClr r="0" g="0" b="0"/>
          </a:lnRef>
          <a:fillRef idx="0">
            <a:scrgbClr r="0" g="0" b="0"/>
          </a:fillRef>
          <a:effectRef idx="0">
            <a:scrgbClr r="0" g="0" b="0"/>
          </a:effectRef>
          <a:fontRef idx="minor"/>
        </p:style>
      </p:sp>
      <p:sp>
        <p:nvSpPr>
          <p:cNvPr id="109" name="Google Shape;151;p21"/>
          <p:cNvSpPr/>
          <p:nvPr/>
        </p:nvSpPr>
        <p:spPr>
          <a:xfrm>
            <a:off x="1095120" y="1362240"/>
            <a:ext cx="7104240" cy="2400657"/>
          </a:xfrm>
          <a:prstGeom prst="rect">
            <a:avLst/>
          </a:prstGeom>
          <a:noFill/>
          <a:ln w="0">
            <a:noFill/>
          </a:ln>
        </p:spPr>
        <p:style>
          <a:lnRef idx="0">
            <a:scrgbClr r="0" g="0" b="0"/>
          </a:lnRef>
          <a:fillRef idx="0">
            <a:scrgbClr r="0" g="0" b="0"/>
          </a:fillRef>
          <a:effectRef idx="0">
            <a:scrgbClr r="0" g="0" b="0"/>
          </a:effectRef>
          <a:fontRef idx="minor"/>
        </p:style>
        <p:txBody>
          <a:bodyPr wrap="square" tIns="91440" bIns="91440" anchor="t">
            <a:spAutoFit/>
          </a:bodyPr>
          <a:lstStyle/>
          <a:p>
            <a:pPr algn="just"/>
            <a:r>
              <a:rPr lang="ru-RU" sz="1600" dirty="0">
                <a:solidFill>
                  <a:srgbClr val="FFFFFF"/>
                </a:solidFill>
                <a:effectLst/>
                <a:latin typeface="Helvetica Neue" panose="02000503000000020004" pitchFamily="2" charset="0"/>
              </a:rPr>
              <a:t>В качестве развития для нашего решения мы хотели бы предложить использовать модель детекции лиц в качестве аугментации к входным данным, чтобы на вход модели подавались непосредственно лица людей без ненужного фонового шума. Однако это бы сильно замедлило наше решение. Также можно было бы составить больше синтетических примеров, но тогда необходимо было бы увеличивать количество реальных лиц, чтобы избежать дисбаланса классов. Все дальнейшие улучшения требуют значительных вычислительных ресурсов, которыми мы не располагали в момент соревнования.</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322</TotalTime>
  <Words>495</Words>
  <Application>Microsoft Macintosh PowerPoint</Application>
  <PresentationFormat>Экран (16:9)</PresentationFormat>
  <Paragraphs>35</Paragraphs>
  <Slides>11</Slides>
  <Notes>0</Notes>
  <HiddenSlides>0</HiddenSlides>
  <MMClips>0</MMClips>
  <ScaleCrop>false</ScaleCrop>
  <HeadingPairs>
    <vt:vector size="6" baseType="variant">
      <vt:variant>
        <vt:lpstr>Использованные шрифты</vt:lpstr>
      </vt:variant>
      <vt:variant>
        <vt:i4>9</vt:i4>
      </vt:variant>
      <vt:variant>
        <vt:lpstr>Тема</vt:lpstr>
      </vt:variant>
      <vt:variant>
        <vt:i4>1</vt:i4>
      </vt:variant>
      <vt:variant>
        <vt:lpstr>Заголовки слайдов</vt:lpstr>
      </vt:variant>
      <vt:variant>
        <vt:i4>11</vt:i4>
      </vt:variant>
    </vt:vector>
  </HeadingPairs>
  <TitlesOfParts>
    <vt:vector size="21" baseType="lpstr">
      <vt:lpstr>Arial</vt:lpstr>
      <vt:lpstr>Helvetica Neue</vt:lpstr>
      <vt:lpstr>Manrope</vt:lpstr>
      <vt:lpstr>Manrope Light</vt:lpstr>
      <vt:lpstr>Manrope Medium</vt:lpstr>
      <vt:lpstr>Manrope SemiBold</vt:lpstr>
      <vt:lpstr>Symbol</vt:lpstr>
      <vt:lpstr>Times New Roman</vt:lpstr>
      <vt:lpstr>Wingdings</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dc:description/>
  <cp:lastModifiedBy>Никита Мещеряков</cp:lastModifiedBy>
  <cp:revision>5</cp:revision>
  <dcterms:modified xsi:type="dcterms:W3CDTF">2025-03-09T20:37:46Z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13</vt:i4>
  </property>
  <property fmtid="{D5CDD505-2E9C-101B-9397-08002B2CF9AE}" pid="3" name="PresentationFormat">
    <vt:lpwstr>Экран (16:9)</vt:lpwstr>
  </property>
  <property fmtid="{D5CDD505-2E9C-101B-9397-08002B2CF9AE}" pid="4" name="Slides">
    <vt:i4>13</vt:i4>
  </property>
</Properties>
</file>